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327" r:id="rId4"/>
    <p:sldId id="260" r:id="rId5"/>
    <p:sldId id="284" r:id="rId6"/>
    <p:sldId id="335" r:id="rId7"/>
    <p:sldId id="338" r:id="rId8"/>
    <p:sldId id="358" r:id="rId9"/>
    <p:sldId id="360" r:id="rId10"/>
    <p:sldId id="362" r:id="rId11"/>
    <p:sldId id="285" r:id="rId12"/>
    <p:sldId id="286" r:id="rId13"/>
    <p:sldId id="288" r:id="rId14"/>
    <p:sldId id="354" r:id="rId15"/>
    <p:sldId id="355" r:id="rId16"/>
    <p:sldId id="375" r:id="rId17"/>
    <p:sldId id="291" r:id="rId18"/>
    <p:sldId id="368" r:id="rId19"/>
    <p:sldId id="364" r:id="rId20"/>
    <p:sldId id="292" r:id="rId21"/>
    <p:sldId id="293" r:id="rId22"/>
    <p:sldId id="294" r:id="rId23"/>
    <p:sldId id="299" r:id="rId24"/>
    <p:sldId id="372" r:id="rId25"/>
    <p:sldId id="373" r:id="rId26"/>
    <p:sldId id="374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3F8A"/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803" autoAdjust="0"/>
  </p:normalViewPr>
  <p:slideViewPr>
    <p:cSldViewPr>
      <p:cViewPr>
        <p:scale>
          <a:sx n="74" d="100"/>
          <a:sy n="74" d="100"/>
        </p:scale>
        <p:origin x="-11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06C2-FCB0-496E-ABA8-8C451F3FB06E}" type="datetimeFigureOut">
              <a:rPr lang="pl-PL" smtClean="0"/>
              <a:pPr/>
              <a:t>2019-03-15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61CBC-B73F-4E74-806C-94FF569C2D3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1663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D5BC0-A26D-41CD-8D53-AB4EF9E337B4}" type="datetimeFigureOut">
              <a:rPr lang="pl-PL" smtClean="0"/>
              <a:pPr/>
              <a:t>2019-03-15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B67D-4049-4456-A6B2-36DA530171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5767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7B67D-4049-4456-A6B2-36DA530171D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15171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Skąd to wiesz? .. Dlaczego jesteś tego pewien?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3E0E4-B508-4E62-855C-0D33781F7D8F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7B67D-4049-4456-A6B2-36DA530171D2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3557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1295400" y="19050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46675-340F-48CA-9F78-534B98D6AA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7D635-905C-41FD-AC86-F0D7E08EE2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4282" y="4293096"/>
            <a:ext cx="8715436" cy="1035549"/>
          </a:xfrm>
        </p:spPr>
        <p:txBody>
          <a:bodyPr/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dirty="0" smtClean="0"/>
              <a:t>Moduł VIII </a:t>
            </a:r>
            <a:br>
              <a:rPr lang="pl-PL" dirty="0" smtClean="0"/>
            </a:br>
            <a:r>
              <a:rPr lang="pl-PL" dirty="0" smtClean="0"/>
              <a:t>Wspomaganie pracy szkoły </a:t>
            </a:r>
            <a:br>
              <a:rPr lang="pl-PL" dirty="0" smtClean="0"/>
            </a:br>
            <a:r>
              <a:rPr lang="pl-PL" dirty="0" smtClean="0"/>
              <a:t>w kształtowaniu postaw innowacyjności, kreatywności i umiejętności </a:t>
            </a:r>
            <a:br>
              <a:rPr lang="pl-PL" dirty="0" smtClean="0"/>
            </a:br>
            <a:r>
              <a:rPr lang="pl-PL" dirty="0" smtClean="0"/>
              <a:t>pracy zespołowej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642942"/>
          </a:xfrm>
        </p:spPr>
        <p:txBody>
          <a:bodyPr/>
          <a:lstStyle/>
          <a:p>
            <a:r>
              <a:rPr lang="pl-PL" dirty="0" smtClean="0"/>
              <a:t>Elementy użyteczne w zarządzaniu zmianą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48405"/>
          </a:xfrm>
          <a:solidFill>
            <a:schemeClr val="bg1"/>
          </a:solidFill>
        </p:spPr>
        <p:txBody>
          <a:bodyPr/>
          <a:lstStyle/>
          <a:p>
            <a:r>
              <a:rPr lang="pl-PL" dirty="0" smtClean="0"/>
              <a:t>zmiany są nieuchronne, przygotuj się na nie;</a:t>
            </a:r>
          </a:p>
          <a:p>
            <a:r>
              <a:rPr lang="pl-PL" dirty="0" smtClean="0"/>
              <a:t>obserwuj małe zmiany – będziesz gotów na duże;</a:t>
            </a:r>
          </a:p>
          <a:p>
            <a:r>
              <a:rPr lang="pl-PL" dirty="0" smtClean="0"/>
              <a:t>szybko reaguj na zmiany – im szybciej opracujesz plan działania, tym szybciej odnajdziesz się w nowej sytuacji;</a:t>
            </a:r>
          </a:p>
          <a:p>
            <a:r>
              <a:rPr lang="pl-PL" dirty="0" smtClean="0"/>
              <a:t>zmieniaj się – nie daj się wyprzedzić zmianom;</a:t>
            </a:r>
          </a:p>
          <a:p>
            <a:r>
              <a:rPr lang="pl-PL" dirty="0" smtClean="0"/>
              <a:t>ciesz się zmianą – delektuj się nową sytuacją;</a:t>
            </a:r>
          </a:p>
          <a:p>
            <a:r>
              <a:rPr lang="pl-PL" dirty="0" smtClean="0"/>
              <a:t>spodziewaj się zmian i ciesz się nimi.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6929454" y="5214950"/>
            <a:ext cx="1821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Johnson Spencer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pl-PL" dirty="0" smtClean="0"/>
              <a:t>Zmiana- przebieg i znaczenie w rozwoju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3648405"/>
          </a:xfrm>
        </p:spPr>
        <p:txBody>
          <a:bodyPr/>
          <a:lstStyle/>
          <a:p>
            <a:r>
              <a:rPr lang="pl-PL" dirty="0"/>
              <a:t>d</a:t>
            </a:r>
            <a:r>
              <a:rPr lang="pl-PL" dirty="0" smtClean="0"/>
              <a:t>efinicja zmiany,</a:t>
            </a:r>
          </a:p>
          <a:p>
            <a:r>
              <a:rPr lang="pl-PL" dirty="0" smtClean="0"/>
              <a:t>znaczenia zmiany dla rozwoju szkoły, </a:t>
            </a:r>
          </a:p>
          <a:p>
            <a:r>
              <a:rPr lang="pl-PL" dirty="0" smtClean="0"/>
              <a:t>etapy procesu zmiany, </a:t>
            </a:r>
          </a:p>
          <a:p>
            <a:r>
              <a:rPr lang="pl-PL" dirty="0" smtClean="0"/>
              <a:t>rola osoby wspomagającej we prowadzaniu zmiany w szkole, </a:t>
            </a:r>
          </a:p>
          <a:p>
            <a:r>
              <a:rPr lang="pl-PL" dirty="0" smtClean="0"/>
              <a:t>typowe reakcje na zmianę, </a:t>
            </a:r>
          </a:p>
          <a:p>
            <a:r>
              <a:rPr lang="pl-PL" dirty="0" smtClean="0"/>
              <a:t>sposoby radzenia sobie z oporem.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686800" cy="1143000"/>
          </a:xfrm>
        </p:spPr>
        <p:txBody>
          <a:bodyPr/>
          <a:lstStyle/>
          <a:p>
            <a:r>
              <a:rPr lang="pl-PL" dirty="0" smtClean="0"/>
              <a:t>Znaczenia diagnozy dla planowania rozwoju i wspomagania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Co to jest diagnoza?</a:t>
            </a:r>
          </a:p>
          <a:p>
            <a:r>
              <a:rPr lang="pl-PL" dirty="0" smtClean="0"/>
              <a:t>Etapy diagnozy;</a:t>
            </a:r>
          </a:p>
          <a:p>
            <a:r>
              <a:rPr lang="pl-PL" dirty="0" smtClean="0"/>
              <a:t>Źródła informacji o sytuacji i pracy szkoły/placówki;</a:t>
            </a:r>
          </a:p>
          <a:p>
            <a:r>
              <a:rPr lang="pl-PL" dirty="0" smtClean="0"/>
              <a:t>Metody i narzędzia badawcze.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858280" cy="928694"/>
          </a:xfrm>
        </p:spPr>
        <p:txBody>
          <a:bodyPr/>
          <a:lstStyle/>
          <a:p>
            <a:r>
              <a:rPr lang="pl-PL" sz="3200" dirty="0" smtClean="0"/>
              <a:t>Czego chcemy się dowiedzieć o szkole/placówce           w  zakresie rozwijania  wybranych kompetencji 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3945051"/>
          </a:xfrm>
        </p:spPr>
        <p:txBody>
          <a:bodyPr/>
          <a:lstStyle/>
          <a:p>
            <a:pPr fontAlgn="base">
              <a:buNone/>
            </a:pPr>
            <a:r>
              <a:rPr lang="pl-PL" dirty="0" smtClean="0"/>
              <a:t>Siedem „złotych” pytań:</a:t>
            </a:r>
          </a:p>
          <a:p>
            <a:pPr fontAlgn="base"/>
            <a:r>
              <a:rPr lang="pl-PL" dirty="0" smtClean="0"/>
              <a:t>Kto?</a:t>
            </a:r>
          </a:p>
          <a:p>
            <a:pPr fontAlgn="base"/>
            <a:r>
              <a:rPr lang="pl-PL" dirty="0" smtClean="0"/>
              <a:t>Co?</a:t>
            </a:r>
          </a:p>
          <a:p>
            <a:pPr fontAlgn="base"/>
            <a:r>
              <a:rPr lang="pl-PL" dirty="0" smtClean="0"/>
              <a:t>Gdzie?</a:t>
            </a:r>
          </a:p>
          <a:p>
            <a:pPr fontAlgn="base"/>
            <a:r>
              <a:rPr lang="pl-PL" dirty="0" smtClean="0"/>
              <a:t>Za pomocą czego?</a:t>
            </a:r>
          </a:p>
          <a:p>
            <a:pPr fontAlgn="base"/>
            <a:r>
              <a:rPr lang="pl-PL" dirty="0" smtClean="0"/>
              <a:t>Dlaczego?</a:t>
            </a:r>
          </a:p>
          <a:p>
            <a:pPr fontAlgn="base"/>
            <a:r>
              <a:rPr lang="pl-PL" dirty="0" smtClean="0"/>
              <a:t>W jaki sposób?</a:t>
            </a:r>
          </a:p>
          <a:p>
            <a:pPr fontAlgn="base"/>
            <a:r>
              <a:rPr lang="pl-PL" dirty="0" smtClean="0"/>
              <a:t>Kiedy?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Okno </a:t>
            </a:r>
            <a:r>
              <a:rPr lang="pl-PL" dirty="0" err="1" smtClean="0"/>
              <a:t>JoHari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94" y="1500174"/>
            <a:ext cx="8442864" cy="329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686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" t="14588" r="886" b="2107"/>
          <a:stretch/>
        </p:blipFill>
        <p:spPr bwMode="auto">
          <a:xfrm>
            <a:off x="641344" y="620688"/>
            <a:ext cx="7881941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pl-PL" sz="3200" dirty="0" smtClean="0"/>
              <a:t>Okno </a:t>
            </a:r>
            <a:r>
              <a:rPr lang="pl-PL" sz="3200" dirty="0" err="1" smtClean="0"/>
              <a:t>JoHari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  <p:extLst>
      <p:ext uri="{BB962C8B-B14F-4D97-AF65-F5344CB8AC3E}">
        <p14:creationId xmlns="" xmlns:p14="http://schemas.microsoft.com/office/powerpoint/2010/main" val="400679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268760"/>
          <a:ext cx="8429683" cy="3929090"/>
        </p:xfrm>
        <a:graphic>
          <a:graphicData uri="http://schemas.openxmlformats.org/drawingml/2006/table">
            <a:tbl>
              <a:tblPr/>
              <a:tblGrid>
                <a:gridCol w="1357322"/>
                <a:gridCol w="3571900"/>
                <a:gridCol w="3500461"/>
              </a:tblGrid>
              <a:tr h="87313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Times New Roman"/>
                        </a:rPr>
                        <a:t>Czynniki wewnętrzne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Times New Roman"/>
                        </a:rPr>
                        <a:t>Mocne strony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Times New Roman"/>
                        </a:rPr>
                        <a:t>Słabe</a:t>
                      </a:r>
                      <a:r>
                        <a:rPr lang="pl-PL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strony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latin typeface="+mn-lt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>
                        <a:latin typeface="+mn-lt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Times New Roman"/>
                        </a:rPr>
                        <a:t>Czynniki zewnętrzne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+mn-lt"/>
                        </a:rPr>
                        <a:t>Szanse</a:t>
                      </a:r>
                      <a:endParaRPr lang="pl-PL" dirty="0">
                        <a:latin typeface="+mn-lt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+mn-lt"/>
                        </a:rPr>
                        <a:t>zagrożenia</a:t>
                      </a:r>
                      <a:endParaRPr lang="pl-PL" dirty="0">
                        <a:latin typeface="+mn-lt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69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>
                        <a:latin typeface="+mn-lt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latin typeface="+mn-lt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23528" y="404664"/>
            <a:ext cx="2836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smtClean="0">
                <a:solidFill>
                  <a:srgbClr val="083F8A"/>
                </a:solidFill>
                <a:latin typeface="+mj-lt"/>
              </a:rPr>
              <a:t>Analiza SWOT</a:t>
            </a:r>
            <a:endParaRPr lang="pl-PL" sz="3600" b="1" dirty="0">
              <a:solidFill>
                <a:srgbClr val="083F8A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33191"/>
          </a:xfrm>
        </p:spPr>
        <p:txBody>
          <a:bodyPr/>
          <a:lstStyle/>
          <a:p>
            <a:r>
              <a:rPr lang="pl-PL" dirty="0" smtClean="0"/>
              <a:t>Od wyniku diagnozy do planowania rozwoju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Identyfikacja obszarów rozwoju; </a:t>
            </a:r>
          </a:p>
          <a:p>
            <a:r>
              <a:rPr lang="pl-PL" dirty="0" smtClean="0"/>
              <a:t>Tworzenie priorytetu rozwojowego; </a:t>
            </a:r>
          </a:p>
          <a:p>
            <a:r>
              <a:rPr lang="pl-PL" dirty="0" smtClean="0"/>
              <a:t>Formułowanie celu; </a:t>
            </a:r>
          </a:p>
          <a:p>
            <a:r>
              <a:rPr lang="pl-PL" dirty="0" smtClean="0"/>
              <a:t>Planowanie działań rozwojowych;</a:t>
            </a:r>
          </a:p>
          <a:p>
            <a:r>
              <a:rPr lang="pl-PL" dirty="0" smtClean="0"/>
              <a:t>Planowanie sposobów wsparcia szkoły.</a:t>
            </a:r>
          </a:p>
          <a:p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435280" cy="792088"/>
          </a:xfrm>
        </p:spPr>
        <p:txBody>
          <a:bodyPr/>
          <a:lstStyle/>
          <a:p>
            <a:pPr lvl="0" algn="ctr"/>
            <a:r>
              <a:rPr lang="pl-PL" sz="2800" b="0" dirty="0" smtClean="0"/>
              <a:t>PROBLEM</a:t>
            </a:r>
            <a:endParaRPr lang="pl-PL" sz="2800" b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4437112"/>
            <a:ext cx="8229600" cy="1080120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solidFill>
                  <a:srgbClr val="00B050"/>
                </a:solidFill>
              </a:rPr>
              <a:t>CEL - OCZEKIWANY EFEKT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835696" y="260648"/>
            <a:ext cx="4480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solidFill>
                  <a:srgbClr val="002060"/>
                </a:solidFill>
              </a:rPr>
              <a:t>Zamiana problemu na cel</a:t>
            </a:r>
            <a:endParaRPr lang="pl-PL" sz="3200" b="1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771800" y="2636912"/>
            <a:ext cx="392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</a:rPr>
              <a:t>Czego chcemy w zamian?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6" name="Strzałka zakrzywiona w prawo 5"/>
          <p:cNvSpPr/>
          <p:nvPr/>
        </p:nvSpPr>
        <p:spPr>
          <a:xfrm>
            <a:off x="827584" y="1628800"/>
            <a:ext cx="1800200" cy="3096344"/>
          </a:xfrm>
          <a:prstGeom prst="curvedRightArrow">
            <a:avLst>
              <a:gd name="adj1" fmla="val 25000"/>
              <a:gd name="adj2" fmla="val 50000"/>
              <a:gd name="adj3" fmla="val 27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eaLnBrk="1" hangingPunct="1"/>
            <a:r>
              <a:rPr lang="pl-PL" sz="2800" dirty="0" smtClean="0">
                <a:latin typeface="+mn-lt"/>
                <a:cs typeface="Arial" pitchFamily="34" charset="0"/>
              </a:rPr>
              <a:t>Zidentyfikowany problem:</a:t>
            </a:r>
            <a:endParaRPr lang="pl-PL" sz="2800" b="1" dirty="0" smtClean="0">
              <a:latin typeface="+mn-lt"/>
              <a:cs typeface="Arial" pitchFamily="34" charset="0"/>
            </a:endParaRPr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467544" y="1628800"/>
            <a:ext cx="7993063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Zbyt </a:t>
            </a:r>
            <a:r>
              <a:rPr lang="pl-PL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niska świadomość znaczenia innowacyjności jako jednego z głównych czynników rozwoju.</a:t>
            </a:r>
          </a:p>
          <a:p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4" name="Prostokąt 3"/>
          <p:cNvSpPr>
            <a:spLocks noChangeArrowheads="1"/>
          </p:cNvSpPr>
          <p:nvPr/>
        </p:nvSpPr>
        <p:spPr bwMode="auto">
          <a:xfrm>
            <a:off x="428596" y="3214686"/>
            <a:ext cx="8210622" cy="1816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rgbClr val="083F8A"/>
                </a:solidFill>
              </a:rPr>
              <a:t>Sformułowany priorytet rozwojowy: </a:t>
            </a:r>
            <a:endParaRPr lang="pl-PL" sz="2800" b="1" dirty="0">
              <a:solidFill>
                <a:srgbClr val="083F8A"/>
              </a:solidFill>
            </a:endParaRPr>
          </a:p>
          <a:p>
            <a:endParaRPr lang="pl-PL" sz="2800" dirty="0">
              <a:solidFill>
                <a:srgbClr val="002060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pl-PL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Rozwój kreatywności i innowacyjności nauczycieli oraz uczniów w szkole</a:t>
            </a:r>
            <a:endParaRPr lang="pl-PL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384043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892480" cy="4733148"/>
          </a:xfrm>
        </p:spPr>
        <p:txBody>
          <a:bodyPr/>
          <a:lstStyle/>
          <a:p>
            <a:pPr marL="176213" indent="-161925">
              <a:spcBef>
                <a:spcPts val="0"/>
              </a:spcBef>
            </a:pPr>
            <a:r>
              <a:rPr lang="pl-PL" sz="2400" dirty="0" smtClean="0"/>
              <a:t>zna i rozumie pojęcie zmiany; </a:t>
            </a:r>
          </a:p>
          <a:p>
            <a:pPr marL="180975" indent="-180975">
              <a:spcBef>
                <a:spcPts val="0"/>
              </a:spcBef>
            </a:pPr>
            <a:r>
              <a:rPr lang="pl-PL" sz="2400" dirty="0" smtClean="0"/>
              <a:t>zna i wykorzystuje czynniki warunkujące wprowadzanie zmiany</a:t>
            </a:r>
          </a:p>
          <a:p>
            <a:pPr marL="180975" indent="-180975">
              <a:spcBef>
                <a:spcPts val="0"/>
              </a:spcBef>
            </a:pPr>
            <a:r>
              <a:rPr lang="pl-PL" sz="2400" dirty="0" smtClean="0"/>
              <a:t>omawia proces przeprowadzenia diagnozy pracy szkoły w zakresie kształtowania postaw innowacyjności, kreatywności i pracy zespołowej uczniów; </a:t>
            </a:r>
          </a:p>
          <a:p>
            <a:pPr marL="180975" indent="-180975">
              <a:spcBef>
                <a:spcPts val="0"/>
              </a:spcBef>
            </a:pPr>
            <a:r>
              <a:rPr lang="pl-PL" sz="2400" dirty="0" smtClean="0"/>
              <a:t>zna metody i narzędzia służące pogłębionej diagnozie i dostosowuje je do obszarów związanych z wychowaniem i kształtowaniem postaw uczniów;</a:t>
            </a:r>
          </a:p>
          <a:p>
            <a:pPr marL="180975" indent="-180975">
              <a:spcBef>
                <a:spcPts val="0"/>
              </a:spcBef>
            </a:pPr>
            <a:r>
              <a:rPr lang="pl-PL" sz="2400" dirty="0" smtClean="0"/>
              <a:t>wyznacza cele i tworzy propozycje rozwiązań, które służą wychowaniu i kształtowaniu postaw innowacyjności, kreatywności </a:t>
            </a:r>
            <a:br>
              <a:rPr lang="pl-PL" sz="2400" dirty="0" smtClean="0"/>
            </a:br>
            <a:r>
              <a:rPr lang="pl-PL" sz="2400" dirty="0" smtClean="0"/>
              <a:t>i pracy zespołowej uczniów. </a:t>
            </a:r>
          </a:p>
          <a:p>
            <a:pPr>
              <a:spcBef>
                <a:spcPts val="0"/>
              </a:spcBef>
            </a:pPr>
            <a:endParaRPr lang="pl-PL" dirty="0" smtClean="0"/>
          </a:p>
          <a:p>
            <a:pPr lvl="0">
              <a:spcBef>
                <a:spcPts val="0"/>
              </a:spcBef>
            </a:pPr>
            <a:endParaRPr lang="pl-PL" dirty="0"/>
          </a:p>
          <a:p>
            <a:pPr>
              <a:spcBef>
                <a:spcPts val="0"/>
              </a:spcBef>
            </a:pPr>
            <a:endParaRPr lang="pl-PL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61753"/>
          </a:xfrm>
        </p:spPr>
        <p:txBody>
          <a:bodyPr>
            <a:normAutofit/>
          </a:bodyPr>
          <a:lstStyle/>
          <a:p>
            <a:r>
              <a:rPr lang="pl-PL" sz="3200" dirty="0" smtClean="0"/>
              <a:t>Metodologia SMART (er) – sposób na d</a:t>
            </a:r>
            <a:r>
              <a:rPr lang="pl-PL" sz="3200" b="1" dirty="0" smtClean="0"/>
              <a:t>obry cel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25963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S  </a:t>
            </a:r>
            <a:r>
              <a:rPr lang="pl-PL" sz="2800" dirty="0" smtClean="0"/>
              <a:t>(</a:t>
            </a:r>
            <a:r>
              <a:rPr lang="pl-PL" sz="2800" i="1" dirty="0" err="1" smtClean="0"/>
              <a:t>specific</a:t>
            </a:r>
            <a:r>
              <a:rPr lang="pl-PL" sz="2800" dirty="0" smtClean="0"/>
              <a:t>) </a:t>
            </a:r>
            <a:r>
              <a:rPr lang="pl-PL" sz="2800" b="1" dirty="0" smtClean="0"/>
              <a:t>konkretny i</a:t>
            </a:r>
            <a:r>
              <a:rPr lang="pl-PL" sz="2800" dirty="0" smtClean="0"/>
              <a:t> </a:t>
            </a:r>
            <a:r>
              <a:rPr lang="pl-PL" sz="2800" b="1" dirty="0" smtClean="0"/>
              <a:t>szczegółowy</a:t>
            </a:r>
            <a:endParaRPr lang="pl-PL" sz="2800" dirty="0" smtClean="0"/>
          </a:p>
          <a:p>
            <a:r>
              <a:rPr lang="pl-PL" sz="2800" b="1" dirty="0" smtClean="0"/>
              <a:t>M </a:t>
            </a:r>
            <a:r>
              <a:rPr lang="pl-PL" sz="2800" dirty="0" smtClean="0"/>
              <a:t>(</a:t>
            </a:r>
            <a:r>
              <a:rPr lang="pl-PL" sz="2800" i="1" dirty="0" err="1" smtClean="0"/>
              <a:t>measurable</a:t>
            </a:r>
            <a:r>
              <a:rPr lang="pl-PL" sz="2800" dirty="0" smtClean="0"/>
              <a:t>) </a:t>
            </a:r>
            <a:r>
              <a:rPr lang="pl-PL" sz="2800" b="1" dirty="0" smtClean="0"/>
              <a:t>mierzalny</a:t>
            </a:r>
            <a:r>
              <a:rPr lang="pl-PL" sz="2800" dirty="0" smtClean="0"/>
              <a:t>  </a:t>
            </a:r>
            <a:r>
              <a:rPr lang="pl-PL" sz="2400" dirty="0" smtClean="0"/>
              <a:t>(po czym poznam, że został osiągnięty?)</a:t>
            </a:r>
            <a:endParaRPr lang="pl-PL" sz="2800" dirty="0" smtClean="0"/>
          </a:p>
          <a:p>
            <a:r>
              <a:rPr lang="pl-PL" sz="2800" b="1" dirty="0" smtClean="0"/>
              <a:t>A </a:t>
            </a:r>
            <a:r>
              <a:rPr lang="pl-PL" sz="2800" dirty="0" smtClean="0"/>
              <a:t>(</a:t>
            </a:r>
            <a:r>
              <a:rPr lang="pl-PL" sz="2800" i="1" dirty="0" err="1" smtClean="0"/>
              <a:t>action-oriented</a:t>
            </a:r>
            <a:r>
              <a:rPr lang="pl-PL" sz="2800" dirty="0" smtClean="0"/>
              <a:t>) zorientowany na </a:t>
            </a:r>
            <a:r>
              <a:rPr lang="pl-PL" sz="2800" b="1" dirty="0" smtClean="0"/>
              <a:t>działanie, ambitny</a:t>
            </a:r>
            <a:endParaRPr lang="pl-PL" sz="2800" dirty="0" smtClean="0"/>
          </a:p>
          <a:p>
            <a:r>
              <a:rPr lang="pl-PL" sz="2800" b="1" dirty="0" smtClean="0"/>
              <a:t>R </a:t>
            </a:r>
            <a:r>
              <a:rPr lang="pl-PL" sz="2800" dirty="0" smtClean="0"/>
              <a:t>(</a:t>
            </a:r>
            <a:r>
              <a:rPr lang="pl-PL" sz="2800" i="1" dirty="0" err="1" smtClean="0"/>
              <a:t>realistic</a:t>
            </a:r>
            <a:r>
              <a:rPr lang="pl-PL" sz="2800" dirty="0" smtClean="0"/>
              <a:t>) </a:t>
            </a:r>
            <a:r>
              <a:rPr lang="pl-PL" sz="2800" b="1" dirty="0" smtClean="0"/>
              <a:t>realny</a:t>
            </a:r>
            <a:r>
              <a:rPr lang="pl-PL" sz="2800" dirty="0" smtClean="0"/>
              <a:t> </a:t>
            </a:r>
          </a:p>
          <a:p>
            <a:r>
              <a:rPr lang="pl-PL" sz="2800" b="1" dirty="0" smtClean="0"/>
              <a:t>T</a:t>
            </a:r>
            <a:r>
              <a:rPr lang="pl-PL" sz="2800" dirty="0" smtClean="0"/>
              <a:t> (</a:t>
            </a:r>
            <a:r>
              <a:rPr lang="pl-PL" sz="2800" i="1" dirty="0" smtClean="0"/>
              <a:t>time </a:t>
            </a:r>
            <a:r>
              <a:rPr lang="pl-PL" sz="2800" i="1" dirty="0" err="1" smtClean="0"/>
              <a:t>bound</a:t>
            </a:r>
            <a:r>
              <a:rPr lang="pl-PL" sz="2800" dirty="0" smtClean="0"/>
              <a:t>) </a:t>
            </a:r>
            <a:r>
              <a:rPr lang="pl-PL" sz="2800" b="1" dirty="0" smtClean="0"/>
              <a:t>terminowy</a:t>
            </a:r>
            <a:endParaRPr lang="pl-PL" sz="2800" dirty="0" smtClean="0"/>
          </a:p>
          <a:p>
            <a:r>
              <a:rPr lang="pl-PL" sz="2800" b="1" dirty="0" smtClean="0"/>
              <a:t>E</a:t>
            </a:r>
            <a:r>
              <a:rPr lang="pl-PL" sz="2800" dirty="0" smtClean="0"/>
              <a:t> (</a:t>
            </a:r>
            <a:r>
              <a:rPr lang="pl-PL" sz="2800" i="1" dirty="0" err="1" smtClean="0"/>
              <a:t>excited</a:t>
            </a:r>
            <a:r>
              <a:rPr lang="pl-PL" sz="2800" dirty="0" smtClean="0"/>
              <a:t>) </a:t>
            </a:r>
            <a:r>
              <a:rPr lang="pl-PL" sz="2800" b="1" dirty="0" smtClean="0"/>
              <a:t>ekscytujący</a:t>
            </a:r>
            <a:r>
              <a:rPr lang="pl-PL" sz="2800" dirty="0" smtClean="0"/>
              <a:t> , </a:t>
            </a:r>
            <a:r>
              <a:rPr lang="pl-PL" sz="2800" b="1" dirty="0" smtClean="0"/>
              <a:t>ekologiczny</a:t>
            </a:r>
            <a:endParaRPr lang="pl-PL" sz="2800" dirty="0" smtClean="0"/>
          </a:p>
          <a:p>
            <a:r>
              <a:rPr lang="pl-PL" sz="2800" b="1" dirty="0" smtClean="0"/>
              <a:t>R</a:t>
            </a:r>
            <a:r>
              <a:rPr lang="pl-PL" sz="2800" dirty="0" smtClean="0"/>
              <a:t> (</a:t>
            </a:r>
            <a:r>
              <a:rPr lang="pl-PL" sz="2800" i="1" dirty="0" err="1" smtClean="0"/>
              <a:t>recordered</a:t>
            </a:r>
            <a:r>
              <a:rPr lang="pl-PL" sz="2800" dirty="0" smtClean="0"/>
              <a:t>)  </a:t>
            </a:r>
            <a:r>
              <a:rPr lang="pl-PL" sz="2800" b="1" dirty="0" smtClean="0"/>
              <a:t>zapisany  </a:t>
            </a:r>
          </a:p>
          <a:p>
            <a:endParaRPr lang="pl-PL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456051"/>
          </a:xfrm>
        </p:spPr>
        <p:txBody>
          <a:bodyPr/>
          <a:lstStyle/>
          <a:p>
            <a:r>
              <a:rPr lang="pl-PL" dirty="0" smtClean="0"/>
              <a:t>Przykłady </a:t>
            </a:r>
            <a:endParaRPr lang="pl-PL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1520" y="1268760"/>
            <a:ext cx="84969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W  maju 2019 r. większość uczniów zna sposoby i techniki uczenia się, bierze udział w zajęciach wymagających kreatywnego myślenia oraz w opinii nauczycieli i rodziców przejawia większą odpowiedzialność za własną edukację.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1520" y="3356992"/>
            <a:ext cx="856895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rPr>
              <a:t>Od września 2019 w szkole podejmuje się szereg działań na rzecz budowania wizerunku szkoły aktywnej w środowisku lokalnym, co przejawia się podjęciem</a:t>
            </a:r>
            <a:r>
              <a:rPr kumimoji="0" lang="pl-PL" sz="24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rPr>
              <a:t> 3 aktywności w roku we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rPr>
              <a:t> współpracy </a:t>
            </a:r>
            <a:b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rPr>
            </a:b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rPr>
              <a:t>z partnerami środowiska lokalnego.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Sposoby kreowania pomysłów na rozwój szkoły/placówki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444985"/>
          </a:xfrm>
        </p:spPr>
        <p:txBody>
          <a:bodyPr/>
          <a:lstStyle/>
          <a:p>
            <a:r>
              <a:rPr lang="pl-PL" dirty="0" smtClean="0"/>
              <a:t>Gwiazdy pytań;</a:t>
            </a:r>
          </a:p>
          <a:p>
            <a:r>
              <a:rPr lang="pl-PL" dirty="0" smtClean="0"/>
              <a:t>Technika odwróconego celu;</a:t>
            </a:r>
          </a:p>
          <a:p>
            <a:r>
              <a:rPr lang="pl-PL" dirty="0" smtClean="0"/>
              <a:t>Pytania kartezjańskie;</a:t>
            </a:r>
          </a:p>
          <a:p>
            <a:r>
              <a:rPr lang="pl-PL" dirty="0" smtClean="0"/>
              <a:t>Technika 5Q.</a:t>
            </a:r>
          </a:p>
          <a:p>
            <a:pPr>
              <a:buNone/>
            </a:pPr>
            <a:endParaRPr lang="pl-PL" strike="sngStrike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28059"/>
          </a:xfrm>
        </p:spPr>
        <p:txBody>
          <a:bodyPr/>
          <a:lstStyle/>
          <a:p>
            <a:r>
              <a:rPr lang="pl-PL" dirty="0" smtClean="0"/>
              <a:t>Słowa przydatne w planowaniu wspomagania: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4608512"/>
          </a:xfrm>
        </p:spPr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Prowadzenie,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Proponowanie,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Organizowanie,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Planowanie,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Dostarczanie,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Gromadzenie,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Badanie,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Konsultowanie,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Doradzania,</a:t>
            </a:r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Branie udziału,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Upowszechnianie,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Analizowanie,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Moderowanie,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Przygotowanie,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Minimalizowanie,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Omówienie,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/>
              <a:t>Ułatwianie.</a:t>
            </a:r>
          </a:p>
          <a:p>
            <a:pPr marL="514350" indent="-514350">
              <a:buFont typeface="+mj-lt"/>
              <a:buAutoNum type="arabicPeriod"/>
            </a:pPr>
            <a:endParaRPr lang="pl-PL" sz="2600" dirty="0" smtClean="0"/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72075"/>
          </a:xfrm>
        </p:spPr>
        <p:txBody>
          <a:bodyPr/>
          <a:lstStyle/>
          <a:p>
            <a:r>
              <a:rPr lang="pl-PL" dirty="0" smtClean="0"/>
              <a:t>Podsumowanie i ocena działań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088232"/>
          </a:xfrm>
        </p:spPr>
        <p:txBody>
          <a:bodyPr/>
          <a:lstStyle/>
          <a:p>
            <a:pPr algn="just"/>
            <a:r>
              <a:rPr lang="pl-PL" dirty="0" smtClean="0"/>
              <a:t>Ewaluacja procesu rozwoju szkoły (ocena efektów).</a:t>
            </a:r>
          </a:p>
          <a:p>
            <a:pPr algn="just"/>
            <a:r>
              <a:rPr lang="pl-PL" dirty="0" smtClean="0"/>
              <a:t>Ewaluacja procesu wspomagania.</a:t>
            </a:r>
          </a:p>
          <a:p>
            <a:pPr algn="just"/>
            <a:r>
              <a:rPr lang="pl-PL" dirty="0" smtClean="0"/>
              <a:t>Autoewaluacja pracy osoby wspomagającą pracę szkoły.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61753"/>
          </a:xfrm>
        </p:spPr>
        <p:txBody>
          <a:bodyPr/>
          <a:lstStyle/>
          <a:p>
            <a:r>
              <a:rPr lang="pl-PL" sz="3200" dirty="0" smtClean="0"/>
              <a:t>Kryteria ewaluacji  - kryteria oceny</a:t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51520" y="1052736"/>
            <a:ext cx="44291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Adekwatność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, 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Atrakcyjność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, </a:t>
            </a:r>
            <a:endParaRPr lang="pl-P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Celowość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Dostępność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,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Efektywność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(ekonomiczność), 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Elastyczność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, 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Koszty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realizacji,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Możliwość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... (wykonania czegoś),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Niezbędność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(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np..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podjętych działań)</a:t>
            </a:r>
          </a:p>
          <a:p>
            <a:pPr>
              <a:tabLst>
                <a:tab pos="495300" algn="l"/>
              </a:tabLst>
            </a:pP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4860032" y="980728"/>
            <a:ext cx="392909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Oddziaływanie (korzyści uczniów/uczestników) 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Powszechność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Przystępność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Różnorodność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Skuteczność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Trafność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Trwałość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Uwzględnianie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… (czegoś), 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Użyteczność</a:t>
            </a:r>
            <a:endParaRPr lang="pl-PL" sz="2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Wykorzystanie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</a:p>
          <a:p>
            <a:pPr>
              <a:buFontTx/>
              <a:buChar char="•"/>
              <a:tabLst>
                <a:tab pos="495300" algn="l"/>
              </a:tabLst>
            </a:pP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Zgodność 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z…,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594320"/>
          </a:xfrm>
        </p:spPr>
        <p:txBody>
          <a:bodyPr/>
          <a:lstStyle/>
          <a:p>
            <a:r>
              <a:rPr lang="pl-PL" dirty="0" smtClean="0"/>
              <a:t>Sposoby służące podsumowaniu działań: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3648405"/>
          </a:xfrm>
        </p:spPr>
        <p:txBody>
          <a:bodyPr numCol="2"/>
          <a:lstStyle/>
          <a:p>
            <a:r>
              <a:rPr lang="pl-PL" dirty="0" smtClean="0"/>
              <a:t>Praca z wykorzystaniem modelu Kolba</a:t>
            </a:r>
          </a:p>
          <a:p>
            <a:r>
              <a:rPr lang="pl-PL" dirty="0" smtClean="0"/>
              <a:t>Dyskusja</a:t>
            </a:r>
          </a:p>
          <a:p>
            <a:r>
              <a:rPr lang="pl-PL" dirty="0" smtClean="0"/>
              <a:t>Wywiad</a:t>
            </a:r>
          </a:p>
          <a:p>
            <a:r>
              <a:rPr lang="pl-PL" dirty="0" smtClean="0"/>
              <a:t>Badanie ankietowe</a:t>
            </a:r>
          </a:p>
          <a:p>
            <a:r>
              <a:rPr lang="pl-PL" dirty="0" smtClean="0"/>
              <a:t>Samoocena</a:t>
            </a:r>
          </a:p>
          <a:p>
            <a:endParaRPr lang="pl-PL" dirty="0" smtClean="0"/>
          </a:p>
          <a:p>
            <a:endParaRPr lang="pl-PL" dirty="0" smtClean="0"/>
          </a:p>
          <a:p>
            <a:pPr indent="180975">
              <a:spcBef>
                <a:spcPct val="0"/>
              </a:spcBef>
              <a:tabLst>
                <a:tab pos="-180975" algn="l"/>
                <a:tab pos="269875" algn="l"/>
              </a:tabLst>
              <a:defRPr/>
            </a:pPr>
            <a:r>
              <a:rPr lang="pl-PL" dirty="0" smtClean="0"/>
              <a:t>Schody</a:t>
            </a:r>
          </a:p>
          <a:p>
            <a:pPr indent="180975">
              <a:spcBef>
                <a:spcPct val="0"/>
              </a:spcBef>
              <a:tabLst>
                <a:tab pos="-180975" algn="l"/>
                <a:tab pos="269875" algn="l"/>
              </a:tabLst>
              <a:defRPr/>
            </a:pPr>
            <a:r>
              <a:rPr lang="pl-PL" dirty="0" smtClean="0"/>
              <a:t>Gadająca ściana</a:t>
            </a:r>
          </a:p>
          <a:p>
            <a:pPr indent="180975">
              <a:spcBef>
                <a:spcPct val="0"/>
              </a:spcBef>
              <a:tabLst>
                <a:tab pos="-180975" algn="l"/>
                <a:tab pos="269875" algn="l"/>
              </a:tabLst>
              <a:defRPr/>
            </a:pPr>
            <a:r>
              <a:rPr lang="pl-PL" dirty="0" smtClean="0"/>
              <a:t> Kosz i walizeczka</a:t>
            </a:r>
          </a:p>
          <a:p>
            <a:pPr indent="180975">
              <a:spcBef>
                <a:spcPct val="0"/>
              </a:spcBef>
              <a:tabLst>
                <a:tab pos="-180975" algn="l"/>
                <a:tab pos="269875" algn="l"/>
              </a:tabLst>
              <a:defRPr/>
            </a:pPr>
            <a:r>
              <a:rPr lang="pl-PL" dirty="0" smtClean="0"/>
              <a:t> Fotodokumentacja</a:t>
            </a:r>
          </a:p>
          <a:p>
            <a:pPr indent="180975">
              <a:spcBef>
                <a:spcPct val="0"/>
              </a:spcBef>
              <a:tabLst>
                <a:tab pos="-180975" algn="l"/>
                <a:tab pos="269875" algn="l"/>
              </a:tabLst>
              <a:defRPr/>
            </a:pPr>
            <a:r>
              <a:rPr lang="pl-PL" dirty="0" smtClean="0"/>
              <a:t> Linia na podłodze</a:t>
            </a:r>
          </a:p>
          <a:p>
            <a:pPr indent="180975">
              <a:spcBef>
                <a:spcPct val="0"/>
              </a:spcBef>
              <a:tabLst>
                <a:tab pos="-180975" algn="l"/>
                <a:tab pos="269875" algn="l"/>
              </a:tabLst>
              <a:defRPr/>
            </a:pPr>
            <a:r>
              <a:rPr lang="pl-PL" dirty="0" smtClean="0">
                <a:ea typeface="Calibri" pitchFamily="34" charset="0"/>
                <a:cs typeface="Arial" pitchFamily="34" charset="0"/>
              </a:rPr>
              <a:t> Róża wiatrów</a:t>
            </a:r>
          </a:p>
          <a:p>
            <a:pPr indent="180975">
              <a:spcBef>
                <a:spcPct val="0"/>
              </a:spcBef>
              <a:tabLst>
                <a:tab pos="-180975" algn="l"/>
                <a:tab pos="269875" algn="l"/>
              </a:tabLst>
              <a:defRPr/>
            </a:pPr>
            <a:r>
              <a:rPr lang="pl-PL" dirty="0" smtClean="0">
                <a:ea typeface="Calibri" pitchFamily="34" charset="0"/>
                <a:cs typeface="Arial" pitchFamily="34" charset="0"/>
              </a:rPr>
              <a:t> Sortowanie</a:t>
            </a:r>
          </a:p>
          <a:p>
            <a:pPr indent="180975">
              <a:spcBef>
                <a:spcPct val="0"/>
              </a:spcBef>
              <a:tabLst>
                <a:tab pos="-180975" algn="l"/>
                <a:tab pos="269875" algn="l"/>
              </a:tabLst>
              <a:defRPr/>
            </a:pPr>
            <a:r>
              <a:rPr lang="pl-PL" dirty="0" smtClean="0">
                <a:ea typeface="Calibri" pitchFamily="34" charset="0"/>
                <a:cs typeface="Arial" pitchFamily="34" charset="0"/>
              </a:rPr>
              <a:t> List do siebie lub kogoś</a:t>
            </a:r>
          </a:p>
          <a:p>
            <a:pPr indent="180975">
              <a:spcBef>
                <a:spcPct val="0"/>
              </a:spcBef>
              <a:tabLst>
                <a:tab pos="-180975" algn="l"/>
                <a:tab pos="269875" algn="l"/>
              </a:tabLst>
              <a:defRPr/>
            </a:pPr>
            <a:r>
              <a:rPr lang="pl-PL" dirty="0" smtClean="0">
                <a:ea typeface="Calibri" pitchFamily="34" charset="0"/>
                <a:cs typeface="Arial" pitchFamily="34" charset="0"/>
              </a:rPr>
              <a:t> Wędrujący pamiętnik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690315"/>
          </a:xfrm>
        </p:spPr>
        <p:txBody>
          <a:bodyPr/>
          <a:lstStyle/>
          <a:p>
            <a:r>
              <a:rPr lang="pl-PL" dirty="0" smtClean="0"/>
              <a:t>Cele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42984"/>
            <a:ext cx="8892480" cy="3648405"/>
          </a:xfrm>
        </p:spPr>
        <p:txBody>
          <a:bodyPr/>
          <a:lstStyle/>
          <a:p>
            <a:pPr marL="180975" indent="-180975"/>
            <a:r>
              <a:rPr lang="pl-PL" sz="2400" dirty="0" smtClean="0"/>
              <a:t>monitoruje i ocenia działania wspierające nauczycieli </a:t>
            </a:r>
            <a:br>
              <a:rPr lang="pl-PL" sz="2400" dirty="0" smtClean="0"/>
            </a:br>
            <a:r>
              <a:rPr lang="pl-PL" sz="2400" dirty="0" smtClean="0"/>
              <a:t>w zakresie wychowania i kształtowania postaw, w tym projektuje </a:t>
            </a:r>
            <a:br>
              <a:rPr lang="pl-PL" sz="2400" dirty="0" smtClean="0"/>
            </a:br>
            <a:r>
              <a:rPr lang="pl-PL" sz="2400" dirty="0" smtClean="0"/>
              <a:t>i wykorzystuje narzędzia ewaluacyjne służące ocenie działań; </a:t>
            </a:r>
          </a:p>
          <a:p>
            <a:pPr marL="180975" indent="-180975"/>
            <a:r>
              <a:rPr lang="pl-PL" sz="2400" dirty="0" smtClean="0"/>
              <a:t>omawia sposób współpracy z nauczycielami oraz dyrektorem szkoły przy tworzeniu i realizacji planu wspomagania; </a:t>
            </a:r>
          </a:p>
          <a:p>
            <a:pPr marL="180975" indent="-180975"/>
            <a:r>
              <a:rPr lang="pl-PL" sz="2400" dirty="0" smtClean="0"/>
              <a:t>identyfikuje typowe reakcje ludzi na zmianę i zna strategie radzenia sobie z nimi; </a:t>
            </a:r>
          </a:p>
          <a:p>
            <a:pPr marL="180975" indent="-180975"/>
            <a:r>
              <a:rPr lang="pl-PL" sz="2400" dirty="0" smtClean="0"/>
              <a:t>rozumie rolę i zadania osoby wspomagającej szkołę w rozwoju. </a:t>
            </a:r>
          </a:p>
          <a:p>
            <a:endParaRPr lang="pl-PL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600067"/>
          </a:xfrm>
        </p:spPr>
        <p:txBody>
          <a:bodyPr/>
          <a:lstStyle/>
          <a:p>
            <a:r>
              <a:rPr lang="pl-PL" dirty="0" smtClean="0"/>
              <a:t>Struktura spotkania Moduł VIII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490" y="1000108"/>
            <a:ext cx="8229600" cy="3799895"/>
          </a:xfrm>
        </p:spPr>
        <p:txBody>
          <a:bodyPr/>
          <a:lstStyle/>
          <a:p>
            <a:r>
              <a:rPr lang="pl-PL" sz="2400" dirty="0" smtClean="0"/>
              <a:t>Czym jest zmiana? Zmiana jako element rozwoju szkoły. Typowe reakcje na zmianę i sposoby radzenia sobie </a:t>
            </a:r>
            <a:br>
              <a:rPr lang="pl-PL" sz="2400" dirty="0" smtClean="0"/>
            </a:br>
            <a:r>
              <a:rPr lang="pl-PL" sz="2400" dirty="0" smtClean="0"/>
              <a:t>z nimi;</a:t>
            </a:r>
          </a:p>
          <a:p>
            <a:r>
              <a:rPr lang="pl-PL" sz="2400" dirty="0" smtClean="0"/>
              <a:t>Diagnoza pracy szkoły w obszarze kształtowania postaw innowacyjności, kreatywności i umiejętności pracy zespołowej (etapy diagnozy, źródła informacji, metody i narzędzia); </a:t>
            </a:r>
          </a:p>
          <a:p>
            <a:r>
              <a:rPr lang="pl-PL" sz="2400" dirty="0" smtClean="0"/>
              <a:t>Analiza i wykorzystanie zasobów szkoły oraz potencjału rozwojowego nauczycieli w zakresie kształtowania kompetencji kluczowych u uczniów; </a:t>
            </a:r>
          </a:p>
          <a:p>
            <a:r>
              <a:rPr lang="pl-PL" sz="2400" dirty="0" smtClean="0"/>
              <a:t>Planowanie działań szkoły na rzecz rozwijania postaw.</a:t>
            </a:r>
          </a:p>
          <a:p>
            <a:pPr algn="just">
              <a:buNone/>
            </a:pPr>
            <a:endParaRPr lang="pl-PL" sz="2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73679"/>
          </a:xfrm>
        </p:spPr>
        <p:txBody>
          <a:bodyPr/>
          <a:lstStyle/>
          <a:p>
            <a:r>
              <a:rPr lang="pl-PL" sz="2400" dirty="0" err="1" smtClean="0"/>
              <a:t>Coaching</a:t>
            </a:r>
            <a:r>
              <a:rPr lang="pl-PL" sz="2400" dirty="0" smtClean="0"/>
              <a:t> zewnętrzny i </a:t>
            </a:r>
            <a:r>
              <a:rPr lang="pl-PL" sz="2400" dirty="0" err="1" smtClean="0"/>
              <a:t>mentoring</a:t>
            </a:r>
            <a:r>
              <a:rPr lang="pl-PL" sz="2400" dirty="0" smtClean="0"/>
              <a:t> wewnątrzszkolny jako sposoby doskonalenia umiejętności w zakresie rozwijania kompetencji kluczowych u uczniów. </a:t>
            </a:r>
          </a:p>
          <a:p>
            <a:r>
              <a:rPr lang="pl-PL" sz="2400" dirty="0" smtClean="0"/>
              <a:t>Realizacja działań szkoły, których celem jest rozwijanie postaw</a:t>
            </a:r>
          </a:p>
          <a:p>
            <a:r>
              <a:rPr lang="pl-PL" sz="2400" dirty="0" smtClean="0"/>
              <a:t>Formy wspierania we wdrażaniu zmiany. </a:t>
            </a:r>
          </a:p>
          <a:p>
            <a:r>
              <a:rPr lang="pl-PL" sz="2400" dirty="0" smtClean="0"/>
              <a:t>Kooperatywne uczenie się pracowników szkoły w procesie wspomagania. </a:t>
            </a:r>
          </a:p>
          <a:p>
            <a:r>
              <a:rPr lang="pl-PL" sz="2400" dirty="0" smtClean="0"/>
              <a:t>Wdrażanie innowacji pedagogicznych w szkole.</a:t>
            </a:r>
          </a:p>
          <a:p>
            <a:r>
              <a:rPr lang="pl-PL" sz="2400" dirty="0" smtClean="0"/>
              <a:t>Podsumowanie działań realizowanych w szkołach.</a:t>
            </a:r>
          </a:p>
          <a:p>
            <a:r>
              <a:rPr lang="pl-PL" sz="2400" dirty="0" smtClean="0"/>
              <a:t>Rola i zadania osoby wspomagającej pracę szkoły w rozwoju postaw.</a:t>
            </a:r>
          </a:p>
          <a:p>
            <a:pPr>
              <a:buNone/>
            </a:pP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323528" y="188640"/>
            <a:ext cx="475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 smtClean="0">
                <a:solidFill>
                  <a:srgbClr val="083F8A"/>
                </a:solidFill>
                <a:latin typeface="+mj-lt"/>
              </a:rPr>
              <a:t>Struktura spotkania </a:t>
            </a:r>
            <a:r>
              <a:rPr lang="pl-PL" sz="3600" b="1" dirty="0" smtClean="0">
                <a:solidFill>
                  <a:srgbClr val="083F8A"/>
                </a:solidFill>
              </a:rPr>
              <a:t>c.d.</a:t>
            </a:r>
            <a:endParaRPr lang="pl-PL" sz="3600" b="1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67600" cy="582594"/>
          </a:xfrm>
        </p:spPr>
        <p:txBody>
          <a:bodyPr>
            <a:noAutofit/>
          </a:bodyPr>
          <a:lstStyle/>
          <a:p>
            <a:r>
              <a:rPr lang="pl-PL" dirty="0" smtClean="0"/>
              <a:t>Stadia zmiany zachowania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785795"/>
            <a:ext cx="8640960" cy="510225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Zakończenia zmiany                                                                         </a:t>
            </a:r>
            <a:r>
              <a:rPr lang="pl-P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Prekontemplacja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dirty="0" smtClean="0"/>
              <a:t>                                            </a:t>
            </a:r>
          </a:p>
          <a:p>
            <a:pPr>
              <a:buNone/>
            </a:pPr>
            <a:r>
              <a:rPr lang="pl-PL" dirty="0" smtClean="0"/>
              <a:t>                                      </a:t>
            </a:r>
            <a:r>
              <a:rPr lang="pl-PL" dirty="0" err="1" smtClean="0"/>
              <a:t>nnawrót</a:t>
            </a:r>
            <a:r>
              <a:rPr lang="pl-PL" dirty="0" smtClean="0"/>
              <a:t>        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              nawrót</a:t>
            </a: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2021428" y="1000108"/>
            <a:ext cx="5072098" cy="48577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 rot="5400000">
            <a:off x="2428860" y="2250273"/>
            <a:ext cx="4286280" cy="23574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4546439" y="3343851"/>
            <a:ext cx="2143140" cy="1500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V="1">
            <a:off x="2071669" y="3368555"/>
            <a:ext cx="2485808" cy="904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 rot="16200000" flipH="1">
            <a:off x="2893207" y="1665058"/>
            <a:ext cx="1928826" cy="14287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Prostokąt 20"/>
          <p:cNvSpPr/>
          <p:nvPr/>
        </p:nvSpPr>
        <p:spPr>
          <a:xfrm>
            <a:off x="3816004" y="1675586"/>
            <a:ext cx="1482946" cy="339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Nawrót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4087493" y="4844049"/>
            <a:ext cx="2071702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Przygotowanie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5143504" y="3154241"/>
            <a:ext cx="1857388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Kontemplacja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2312306" y="3964785"/>
            <a:ext cx="1714512" cy="35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Działanie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2240868" y="2986661"/>
            <a:ext cx="1857388" cy="35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Podtrzymanie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Łącznik prosty ze strzałką 32"/>
          <p:cNvCxnSpPr/>
          <p:nvPr/>
        </p:nvCxnSpPr>
        <p:spPr>
          <a:xfrm rot="10800000" flipV="1">
            <a:off x="6286512" y="228599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/>
          <p:nvPr/>
        </p:nvCxnSpPr>
        <p:spPr>
          <a:xfrm flipH="1" flipV="1">
            <a:off x="1763688" y="2156894"/>
            <a:ext cx="864096" cy="5520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/>
          <p:nvPr/>
        </p:nvCxnSpPr>
        <p:spPr>
          <a:xfrm flipV="1">
            <a:off x="3036083" y="171448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/>
          <p:nvPr/>
        </p:nvCxnSpPr>
        <p:spPr>
          <a:xfrm rot="5400000" flipH="1" flipV="1">
            <a:off x="1942833" y="3458622"/>
            <a:ext cx="71358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/>
          <p:nvPr/>
        </p:nvCxnSpPr>
        <p:spPr>
          <a:xfrm>
            <a:off x="5225100" y="1508800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/>
          <p:nvPr/>
        </p:nvCxnSpPr>
        <p:spPr>
          <a:xfrm rot="10800000">
            <a:off x="3143240" y="4941168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rot="5400000">
            <a:off x="6000760" y="421481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61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Opór</a:t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5" name="Prostokąt 4"/>
          <p:cNvSpPr/>
          <p:nvPr/>
        </p:nvSpPr>
        <p:spPr>
          <a:xfrm>
            <a:off x="827584" y="1052736"/>
            <a:ext cx="7358114" cy="3337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Opór jest zjawiskiem interaktywnym – wymaga od pomagającego sprawdzenia własnych strategii.</a:t>
            </a:r>
          </a:p>
          <a:p>
            <a:pPr algn="ctr"/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 większy opór, tym mniej </a:t>
            </a:r>
            <a:b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prawdopodobna zmiana:</a:t>
            </a:r>
          </a:p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nie należy się siłować, ale podążać za…</a:t>
            </a:r>
          </a:p>
          <a:p>
            <a:pPr algn="ctr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jak w tańcu.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4365104"/>
            <a:ext cx="8072494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dirty="0" smtClean="0">
                <a:solidFill>
                  <a:srgbClr val="FF0000"/>
                </a:solidFill>
              </a:rPr>
              <a:t>Interwencja: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wzbudzaj wątpliwości, ambiwalencję, prowokuj myślenie; nie moralizuj, nie udzielaj rad.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407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90315"/>
          </a:xfrm>
        </p:spPr>
        <p:txBody>
          <a:bodyPr/>
          <a:lstStyle/>
          <a:p>
            <a:r>
              <a:rPr lang="pl-PL" dirty="0" smtClean="0"/>
              <a:t>Źródła oporu wobec zmiany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230803"/>
          </a:xfrm>
        </p:spPr>
        <p:txBody>
          <a:bodyPr/>
          <a:lstStyle/>
          <a:p>
            <a:r>
              <a:rPr lang="pl-PL" dirty="0" smtClean="0"/>
              <a:t>Niejasno stawiane cele i oczekiwania;</a:t>
            </a:r>
          </a:p>
          <a:p>
            <a:r>
              <a:rPr lang="pl-PL" dirty="0" smtClean="0"/>
              <a:t>Niechęć do rezygnacji z dotychczasowych przywilejów;</a:t>
            </a:r>
          </a:p>
          <a:p>
            <a:r>
              <a:rPr lang="pl-PL" dirty="0" smtClean="0"/>
              <a:t>Poczucie zagrożenia, strachu;</a:t>
            </a:r>
          </a:p>
          <a:p>
            <a:r>
              <a:rPr lang="pl-PL" dirty="0" smtClean="0"/>
              <a:t>Świadomość słabych stron proponowanych zmian;</a:t>
            </a:r>
          </a:p>
          <a:p>
            <a:r>
              <a:rPr lang="pl-PL" dirty="0" smtClean="0"/>
              <a:t>Poczucie, że sytuacja wymyka się spod kontroli;</a:t>
            </a:r>
          </a:p>
          <a:p>
            <a:r>
              <a:rPr lang="pl-PL" dirty="0" smtClean="0"/>
              <a:t>Niechęć do wzmożonego wysiłku (lenistwo) oraz negatywne doświadczenia.</a:t>
            </a:r>
          </a:p>
          <a:p>
            <a:pPr algn="r">
              <a:buNone/>
            </a:pPr>
            <a:r>
              <a:rPr lang="pl-PL" dirty="0" smtClean="0"/>
              <a:t>R. M. </a:t>
            </a:r>
            <a:r>
              <a:rPr lang="pl-PL" dirty="0" err="1" smtClean="0"/>
              <a:t>Kanter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47439"/>
          </a:xfrm>
        </p:spPr>
        <p:txBody>
          <a:bodyPr/>
          <a:lstStyle/>
          <a:p>
            <a:r>
              <a:rPr lang="pl-PL" dirty="0" smtClean="0"/>
              <a:t>Źródła oporu wobec zmiany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3648405"/>
          </a:xfrm>
        </p:spPr>
        <p:txBody>
          <a:bodyPr/>
          <a:lstStyle/>
          <a:p>
            <a:r>
              <a:rPr lang="pl-PL" sz="2400" dirty="0" smtClean="0"/>
              <a:t>Źródła tkwiące w </a:t>
            </a:r>
            <a:r>
              <a:rPr lang="pl-PL" sz="2400" b="1" dirty="0" smtClean="0"/>
              <a:t>osobowości człowieka </a:t>
            </a:r>
            <a:r>
              <a:rPr lang="pl-PL" sz="2400" dirty="0" smtClean="0"/>
              <a:t>(np. lęk przed nieznanym, poziom samooceny, tendencja do ryzyka);</a:t>
            </a:r>
          </a:p>
          <a:p>
            <a:r>
              <a:rPr lang="pl-PL" sz="2400" dirty="0" smtClean="0"/>
              <a:t>Źródła tkwiące w oddziaływaniu </a:t>
            </a:r>
            <a:r>
              <a:rPr lang="pl-PL" sz="2400" b="1" dirty="0" smtClean="0"/>
              <a:t>grupy społecznej </a:t>
            </a:r>
            <a:br>
              <a:rPr lang="pl-PL" sz="2400" b="1" dirty="0" smtClean="0"/>
            </a:br>
            <a:r>
              <a:rPr lang="pl-PL" sz="2400" dirty="0" smtClean="0"/>
              <a:t>(np. nacisk współpracowników, brak zaufania);</a:t>
            </a:r>
          </a:p>
          <a:p>
            <a:r>
              <a:rPr lang="pl-PL" sz="2400" dirty="0" smtClean="0"/>
              <a:t>Źródła tkwiące w samej </a:t>
            </a:r>
            <a:r>
              <a:rPr lang="pl-PL" sz="2400" b="1" dirty="0" smtClean="0"/>
              <a:t>zmianie</a:t>
            </a:r>
            <a:r>
              <a:rPr lang="pl-PL" sz="2400" dirty="0" smtClean="0"/>
              <a:t> (np. obawy przed utratą pracy, zmianą szefa, wzrostem zakresu zadań </a:t>
            </a:r>
            <a:br>
              <a:rPr lang="pl-PL" sz="2400" dirty="0" smtClean="0"/>
            </a:br>
            <a:r>
              <a:rPr lang="pl-PL" sz="2400" dirty="0" smtClean="0"/>
              <a:t>i odpowiedzialności);</a:t>
            </a:r>
          </a:p>
          <a:p>
            <a:r>
              <a:rPr lang="pl-PL" sz="2400" dirty="0" smtClean="0"/>
              <a:t>Źródła tkwiące </a:t>
            </a:r>
            <a:r>
              <a:rPr lang="pl-PL" sz="2400" b="1" dirty="0" smtClean="0"/>
              <a:t>w organizacji </a:t>
            </a:r>
            <a:r>
              <a:rPr lang="pl-PL" sz="2400" dirty="0" smtClean="0"/>
              <a:t>procesu zmian </a:t>
            </a:r>
            <a:br>
              <a:rPr lang="pl-PL" sz="2400" dirty="0" smtClean="0"/>
            </a:br>
            <a:r>
              <a:rPr lang="pl-PL" sz="2400" dirty="0" smtClean="0"/>
              <a:t>(np. zaskakiwanie ludzi zmianą, negatywne doświadczenia </a:t>
            </a:r>
            <a:br>
              <a:rPr lang="pl-PL" sz="2400" dirty="0" smtClean="0"/>
            </a:br>
            <a:r>
              <a:rPr lang="pl-PL" sz="2400" dirty="0" smtClean="0"/>
              <a:t>z poprzednimi zmianami).</a:t>
            </a: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7286644" y="5000636"/>
            <a:ext cx="119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M. Czerska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3428</TotalTime>
  <Words>912</Words>
  <Application>Microsoft Office PowerPoint</Application>
  <PresentationFormat>Pokaz na ekranie (4:3)</PresentationFormat>
  <Paragraphs>199</Paragraphs>
  <Slides>26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        Moduł VIII  Wspomaganie pracy szkoły  w kształtowaniu postaw innowacyjności, kreatywności i umiejętności  pracy zespołowej </vt:lpstr>
      <vt:lpstr>Cele (Uczestnik szkolenia):</vt:lpstr>
      <vt:lpstr>Cele c.d.</vt:lpstr>
      <vt:lpstr>Struktura spotkania Moduł VIII</vt:lpstr>
      <vt:lpstr>Slajd 5</vt:lpstr>
      <vt:lpstr>Stadia zmiany zachowania</vt:lpstr>
      <vt:lpstr>Opór </vt:lpstr>
      <vt:lpstr>Źródła oporu wobec zmiany</vt:lpstr>
      <vt:lpstr>Źródła oporu wobec zmiany</vt:lpstr>
      <vt:lpstr>Elementy użyteczne w zarządzaniu zmianą</vt:lpstr>
      <vt:lpstr>Zmiana- przebieg i znaczenie w rozwoju szkoły</vt:lpstr>
      <vt:lpstr>Znaczenia diagnozy dla planowania rozwoju i wspomagania szkoły</vt:lpstr>
      <vt:lpstr>Czego chcemy się dowiedzieć o szkole/placówce           w  zakresie rozwijania  wybranych kompetencji ?</vt:lpstr>
      <vt:lpstr>Okno JoHari </vt:lpstr>
      <vt:lpstr>Okno JoHari </vt:lpstr>
      <vt:lpstr>Slajd 16</vt:lpstr>
      <vt:lpstr>Od wyniku diagnozy do planowania rozwoju </vt:lpstr>
      <vt:lpstr>PROBLEM</vt:lpstr>
      <vt:lpstr>Zidentyfikowany problem:</vt:lpstr>
      <vt:lpstr>Metodologia SMART (er) – sposób na dobry cel</vt:lpstr>
      <vt:lpstr>Przykłady </vt:lpstr>
      <vt:lpstr>Sposoby kreowania pomysłów na rozwój szkoły/placówki </vt:lpstr>
      <vt:lpstr>Słowa przydatne w planowaniu wspomagania:</vt:lpstr>
      <vt:lpstr>Podsumowanie i ocena działań </vt:lpstr>
      <vt:lpstr>Kryteria ewaluacji  - kryteria oceny </vt:lpstr>
      <vt:lpstr>Sposoby służące podsumowaniu działań: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182</cp:revision>
  <dcterms:created xsi:type="dcterms:W3CDTF">2018-05-05T08:26:16Z</dcterms:created>
  <dcterms:modified xsi:type="dcterms:W3CDTF">2019-03-15T11:02:46Z</dcterms:modified>
</cp:coreProperties>
</file>