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60" r:id="rId4"/>
    <p:sldId id="275" r:id="rId5"/>
    <p:sldId id="294" r:id="rId6"/>
    <p:sldId id="295" r:id="rId7"/>
    <p:sldId id="296" r:id="rId8"/>
    <p:sldId id="297" r:id="rId9"/>
    <p:sldId id="298" r:id="rId10"/>
    <p:sldId id="299" r:id="rId11"/>
    <p:sldId id="300" r:id="rId12"/>
    <p:sldId id="303" r:id="rId13"/>
    <p:sldId id="305" r:id="rId14"/>
    <p:sldId id="306" r:id="rId15"/>
    <p:sldId id="307" r:id="rId16"/>
    <p:sldId id="308" r:id="rId17"/>
    <p:sldId id="309" r:id="rId18"/>
    <p:sldId id="288" r:id="rId19"/>
    <p:sldId id="311" r:id="rId20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83F8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717" autoAdjust="0"/>
  </p:normalViewPr>
  <p:slideViewPr>
    <p:cSldViewPr>
      <p:cViewPr varScale="1">
        <p:scale>
          <a:sx n="65" d="100"/>
          <a:sy n="65" d="100"/>
        </p:scale>
        <p:origin x="-145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DD5BC0-A26D-41CD-8D53-AB4EF9E337B4}" type="datetimeFigureOut">
              <a:rPr lang="pl-PL" smtClean="0"/>
              <a:pPr/>
              <a:t>2019-03-14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97B67D-4049-4456-A6B2-36DA530171D2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0576706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97B67D-4049-4456-A6B2-36DA530171D2}" type="slidenum">
              <a:rPr lang="pl-PL" smtClean="0"/>
              <a:pPr/>
              <a:t>18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41511442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 hasCustomPrompt="1"/>
          </p:nvPr>
        </p:nvSpPr>
        <p:spPr>
          <a:xfrm>
            <a:off x="685800" y="2971800"/>
            <a:ext cx="7772400" cy="1035549"/>
          </a:xfrm>
        </p:spPr>
        <p:txBody>
          <a:bodyPr anchor="b"/>
          <a:lstStyle>
            <a:lvl1pPr algn="ctr">
              <a:defRPr/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683568" y="4293096"/>
            <a:ext cx="7776864" cy="6229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 smtClean="0"/>
              <a:t>Kliknij, aby edytować styl wzorca podtytułu</a:t>
            </a:r>
            <a:endParaRPr lang="pl-PL" dirty="0"/>
          </a:p>
        </p:txBody>
      </p:sp>
      <p:pic>
        <p:nvPicPr>
          <p:cNvPr id="8" name="Obraz 7" descr="Logo Markpiw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843808" y="692696"/>
            <a:ext cx="3388760" cy="1152128"/>
          </a:xfrm>
          <a:prstGeom prst="rect">
            <a:avLst/>
          </a:prstGeom>
        </p:spPr>
      </p:pic>
      <p:sp>
        <p:nvSpPr>
          <p:cNvPr id="9" name="Prostokąt 8"/>
          <p:cNvSpPr/>
          <p:nvPr userDrawn="1"/>
        </p:nvSpPr>
        <p:spPr>
          <a:xfrm>
            <a:off x="0" y="5661248"/>
            <a:ext cx="9144000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11" name="Łącznik prosty 10"/>
          <p:cNvCxnSpPr/>
          <p:nvPr userDrawn="1"/>
        </p:nvCxnSpPr>
        <p:spPr>
          <a:xfrm>
            <a:off x="2627784" y="2492896"/>
            <a:ext cx="3816424" cy="0"/>
          </a:xfrm>
          <a:prstGeom prst="line">
            <a:avLst/>
          </a:prstGeom>
          <a:ln w="12700">
            <a:solidFill>
              <a:srgbClr val="083F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anchor="b" anchorCtr="0">
            <a:no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110331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9" name="Symbol zastępczy zawartości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11" name="Symbol zastępczy zawartości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Symbol zastępczy daty 13"/>
          <p:cNvSpPr>
            <a:spLocks noGrp="1"/>
          </p:cNvSpPr>
          <p:nvPr>
            <p:ph type="dt" sz="half" idx="10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/>
              </a:solidFill>
            </a:endParaRPr>
          </a:p>
        </p:txBody>
      </p:sp>
      <p:sp>
        <p:nvSpPr>
          <p:cNvPr id="6" name="Symbol zastępczy stopki 2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/>
              </a:solidFill>
            </a:endParaRPr>
          </a:p>
        </p:txBody>
      </p:sp>
      <p:sp>
        <p:nvSpPr>
          <p:cNvPr id="7" name="Symbol zastępczy numeru slajdu 22"/>
          <p:cNvSpPr>
            <a:spLocks noGrp="1"/>
          </p:cNvSpPr>
          <p:nvPr>
            <p:ph type="sldNum" sz="quarter" idx="12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E7D635-905C-41FD-AC86-F0D7E08EE29D}" type="slidenum">
              <a:rPr lang="pl-PL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9153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45266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796820"/>
            <a:ext cx="8229600" cy="36484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cxnSp>
        <p:nvCxnSpPr>
          <p:cNvPr id="26" name="Łącznik prosty 25"/>
          <p:cNvCxnSpPr/>
          <p:nvPr userDrawn="1"/>
        </p:nvCxnSpPr>
        <p:spPr>
          <a:xfrm>
            <a:off x="395536" y="5649550"/>
            <a:ext cx="8280920" cy="0"/>
          </a:xfrm>
          <a:prstGeom prst="line">
            <a:avLst/>
          </a:prstGeom>
          <a:ln>
            <a:solidFill>
              <a:srgbClr val="083F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 descr="C:\Users\EwaL\AppData\Local\Temp\Rar$DIa0.533\FE_POWER_poziom_pl-1_rgb.jpg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5697648"/>
            <a:ext cx="7849282" cy="1009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4" r:id="rId4"/>
    <p:sldLayoutId id="2147483655" r:id="rId5"/>
    <p:sldLayoutId id="2147483656" r:id="rId6"/>
  </p:sldLayoutIdLst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rgbClr val="083F8A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ojektgamma.pl/strefa-wiedzy/wiki/model-pieciu-dysfunkcji-pracy-zespolowej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3568" y="3284984"/>
            <a:ext cx="7772400" cy="1609328"/>
          </a:xfrm>
        </p:spPr>
        <p:txBody>
          <a:bodyPr/>
          <a:lstStyle/>
          <a:p>
            <a:r>
              <a:rPr lang="pl-PL" sz="3200" dirty="0" smtClean="0"/>
              <a:t/>
            </a:r>
            <a:br>
              <a:rPr lang="pl-PL" sz="3200" dirty="0" smtClean="0"/>
            </a:br>
            <a:r>
              <a:rPr lang="pl-PL" sz="3200" dirty="0"/>
              <a:t/>
            </a:r>
            <a:br>
              <a:rPr lang="pl-PL" sz="3200" dirty="0"/>
            </a:br>
            <a:r>
              <a:rPr lang="pl-PL" sz="3200" dirty="0" smtClean="0"/>
              <a:t/>
            </a:r>
            <a:br>
              <a:rPr lang="pl-PL" sz="3200" dirty="0" smtClean="0"/>
            </a:br>
            <a:r>
              <a:rPr lang="pl-PL" sz="3200" dirty="0"/>
              <a:t/>
            </a:r>
            <a:br>
              <a:rPr lang="pl-PL" sz="3200" dirty="0"/>
            </a:br>
            <a:r>
              <a:rPr lang="pl-PL" sz="3200" dirty="0" smtClean="0"/>
              <a:t/>
            </a:r>
            <a:br>
              <a:rPr lang="pl-PL" sz="3200" dirty="0" smtClean="0"/>
            </a:br>
            <a:r>
              <a:rPr lang="pl-PL" sz="3200" dirty="0"/>
              <a:t/>
            </a:r>
            <a:br>
              <a:rPr lang="pl-PL" sz="3200" dirty="0"/>
            </a:br>
            <a:r>
              <a:rPr lang="pl-PL" sz="3200" dirty="0" smtClean="0"/>
              <a:t/>
            </a:r>
            <a:br>
              <a:rPr lang="pl-PL" sz="3200" dirty="0" smtClean="0"/>
            </a:br>
            <a:r>
              <a:rPr lang="pl-PL" sz="3200" dirty="0"/>
              <a:t/>
            </a:r>
            <a:br>
              <a:rPr lang="pl-PL" sz="3200" dirty="0"/>
            </a:br>
            <a:r>
              <a:rPr lang="pl-PL" dirty="0" smtClean="0"/>
              <a:t>Moduł V </a:t>
            </a:r>
            <a:br>
              <a:rPr lang="pl-PL" dirty="0" smtClean="0"/>
            </a:br>
            <a:r>
              <a:rPr lang="pl-PL" dirty="0"/>
              <a:t>Kształtowanie umiejętności pracy zespołowej u uczniów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na </a:t>
            </a:r>
            <a:r>
              <a:rPr lang="pl-PL" dirty="0"/>
              <a:t>II etapie edukacyjnym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720080"/>
          </a:xfrm>
        </p:spPr>
        <p:txBody>
          <a:bodyPr/>
          <a:lstStyle/>
          <a:p>
            <a:r>
              <a:rPr lang="pl-PL" dirty="0" smtClean="0"/>
              <a:t>Klasyczne  źródła informacji: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23528" y="1340768"/>
            <a:ext cx="8229600" cy="3936437"/>
          </a:xfrm>
        </p:spPr>
        <p:txBody>
          <a:bodyPr/>
          <a:lstStyle/>
          <a:p>
            <a:pPr indent="-161925"/>
            <a:r>
              <a:rPr lang="pl-PL" dirty="0"/>
              <a:t>a</a:t>
            </a:r>
            <a:r>
              <a:rPr lang="pl-PL" dirty="0" smtClean="0"/>
              <a:t>naliza dokumentów;</a:t>
            </a:r>
          </a:p>
          <a:p>
            <a:pPr indent="-161925"/>
            <a:r>
              <a:rPr lang="pl-PL" dirty="0" smtClean="0"/>
              <a:t>opinie nauczycieli: badanie </a:t>
            </a:r>
            <a:r>
              <a:rPr lang="pl-PL" dirty="0"/>
              <a:t>ankietowe, wywiad indywidualny i </a:t>
            </a:r>
            <a:r>
              <a:rPr lang="pl-PL" dirty="0" smtClean="0"/>
              <a:t>grupowy; </a:t>
            </a:r>
          </a:p>
          <a:p>
            <a:pPr indent="-161925"/>
            <a:r>
              <a:rPr lang="pl-PL" dirty="0" smtClean="0"/>
              <a:t>opinie uczniów: badanie ankietowe wywiad indywidualny i grupowy;</a:t>
            </a:r>
          </a:p>
          <a:p>
            <a:pPr indent="-161925"/>
            <a:r>
              <a:rPr lang="pl-PL" dirty="0" smtClean="0"/>
              <a:t>obserwacja.</a:t>
            </a:r>
          </a:p>
          <a:p>
            <a:pPr>
              <a:buNone/>
            </a:pPr>
            <a:endParaRPr lang="pl-PL" dirty="0" smtClean="0"/>
          </a:p>
        </p:txBody>
      </p:sp>
    </p:spTree>
    <p:extLst>
      <p:ext uri="{BB962C8B-B14F-4D97-AF65-F5344CB8AC3E}">
        <p14:creationId xmlns:p14="http://schemas.microsoft.com/office/powerpoint/2010/main" xmlns="" val="1216973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pl-PL" sz="4000" dirty="0" smtClean="0"/>
              <a:t>Alternatywne źródła informacji</a:t>
            </a:r>
            <a:endParaRPr lang="pl-PL" sz="40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3888433"/>
          </a:xfrm>
        </p:spPr>
        <p:txBody>
          <a:bodyPr/>
          <a:lstStyle/>
          <a:p>
            <a:pPr marL="3175" indent="11113">
              <a:buNone/>
            </a:pPr>
            <a:r>
              <a:rPr lang="pl-PL" dirty="0" smtClean="0"/>
              <a:t>techniki służące </a:t>
            </a:r>
            <a:r>
              <a:rPr lang="pl-PL" b="1" dirty="0" smtClean="0"/>
              <a:t>wypracowaniu wniosków </a:t>
            </a:r>
            <a:r>
              <a:rPr lang="pl-PL" dirty="0" smtClean="0"/>
              <a:t>nt. jakości pracy zespołowej : </a:t>
            </a:r>
          </a:p>
          <a:p>
            <a:r>
              <a:rPr lang="pl-PL" dirty="0" smtClean="0"/>
              <a:t>analiza SWOT, </a:t>
            </a:r>
          </a:p>
          <a:p>
            <a:r>
              <a:rPr lang="pl-PL" dirty="0" smtClean="0"/>
              <a:t>rybi szkielet, </a:t>
            </a:r>
          </a:p>
          <a:p>
            <a:r>
              <a:rPr lang="pl-PL" dirty="0" smtClean="0"/>
              <a:t>okno </a:t>
            </a:r>
            <a:r>
              <a:rPr lang="pl-PL" dirty="0" err="1" smtClean="0"/>
              <a:t>Johariego</a:t>
            </a:r>
            <a:r>
              <a:rPr lang="pl-PL" dirty="0" smtClean="0"/>
              <a:t>,</a:t>
            </a:r>
          </a:p>
          <a:p>
            <a:r>
              <a:rPr lang="pl-PL" dirty="0" smtClean="0"/>
              <a:t>dyskusja,</a:t>
            </a:r>
          </a:p>
          <a:p>
            <a:r>
              <a:rPr lang="pl-PL" dirty="0" err="1"/>
              <a:t>m</a:t>
            </a:r>
            <a:r>
              <a:rPr lang="pl-PL" dirty="0" err="1" smtClean="0"/>
              <a:t>etaplan</a:t>
            </a:r>
            <a:r>
              <a:rPr lang="pl-PL" dirty="0" smtClean="0"/>
              <a:t>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796196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>
            <a:spLocks noChangeArrowheads="1"/>
          </p:cNvSpPr>
          <p:nvPr/>
        </p:nvSpPr>
        <p:spPr bwMode="auto">
          <a:xfrm>
            <a:off x="2843213" y="188913"/>
            <a:ext cx="59055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altLang="pl-PL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Times New Roman" pitchFamily="18" charset="0"/>
              </a:rPr>
              <a:t>PROBLEM: Dlaczego dzieci spóźniają się do szkoły? Kto/co ma na to wpływ? Jaki ma wpływ?</a:t>
            </a:r>
          </a:p>
        </p:txBody>
      </p:sp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1628775"/>
            <a:ext cx="8351837" cy="4968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4" name="Prostokąt 5"/>
          <p:cNvSpPr>
            <a:spLocks noChangeArrowheads="1"/>
          </p:cNvSpPr>
          <p:nvPr/>
        </p:nvSpPr>
        <p:spPr bwMode="auto">
          <a:xfrm>
            <a:off x="250825" y="188913"/>
            <a:ext cx="295275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altLang="pl-PL" sz="2800" b="1" dirty="0">
                <a:solidFill>
                  <a:srgbClr val="083F8A"/>
                </a:solidFill>
                <a:latin typeface="+mj-lt"/>
                <a:cs typeface="Segoe UI Semibold" pitchFamily="34" charset="0"/>
              </a:rPr>
              <a:t>Rybi szkielet</a:t>
            </a:r>
          </a:p>
        </p:txBody>
      </p:sp>
      <p:sp>
        <p:nvSpPr>
          <p:cNvPr id="7" name="pole tekstowe 6"/>
          <p:cNvSpPr txBox="1">
            <a:spLocks noChangeArrowheads="1"/>
          </p:cNvSpPr>
          <p:nvPr/>
        </p:nvSpPr>
        <p:spPr bwMode="auto">
          <a:xfrm>
            <a:off x="250824" y="6058163"/>
            <a:ext cx="25209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l-PL" altLang="pl-PL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Times New Roman" pitchFamily="18" charset="0"/>
              </a:rPr>
              <a:t>Pogłębianie, doprecyzowanie </a:t>
            </a:r>
          </a:p>
        </p:txBody>
      </p:sp>
      <p:sp>
        <p:nvSpPr>
          <p:cNvPr id="8" name="Prostokąt 7"/>
          <p:cNvSpPr/>
          <p:nvPr/>
        </p:nvSpPr>
        <p:spPr>
          <a:xfrm>
            <a:off x="4932363" y="1628800"/>
            <a:ext cx="1223962" cy="9361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dirty="0" smtClean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GŁOWNY CZYNNIK</a:t>
            </a:r>
            <a:endParaRPr lang="pl-PL" dirty="0">
              <a:solidFill>
                <a:prstClr val="black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5076056" y="5445225"/>
            <a:ext cx="1376363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GŁOWNY CZYNNIK</a:t>
            </a:r>
          </a:p>
        </p:txBody>
      </p:sp>
      <p:sp>
        <p:nvSpPr>
          <p:cNvPr id="10" name="Prostokąt 9"/>
          <p:cNvSpPr/>
          <p:nvPr/>
        </p:nvSpPr>
        <p:spPr>
          <a:xfrm>
            <a:off x="7452320" y="5589240"/>
            <a:ext cx="1296988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dirty="0" smtClean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GŁOWNY CZYNNIK</a:t>
            </a:r>
            <a:endParaRPr lang="pl-PL" dirty="0">
              <a:solidFill>
                <a:prstClr val="black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1" name="Prostokąt 10"/>
          <p:cNvSpPr/>
          <p:nvPr/>
        </p:nvSpPr>
        <p:spPr>
          <a:xfrm>
            <a:off x="7164288" y="1628800"/>
            <a:ext cx="1368425" cy="9361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GŁOWNY</a:t>
            </a:r>
            <a:r>
              <a:rPr lang="pl-PL" dirty="0">
                <a:solidFill>
                  <a:prstClr val="black"/>
                </a:solidFill>
                <a:latin typeface="+mj-lt"/>
              </a:rPr>
              <a:t> CZYNNIK</a:t>
            </a:r>
          </a:p>
        </p:txBody>
      </p:sp>
      <p:sp>
        <p:nvSpPr>
          <p:cNvPr id="12" name="Trójkąt prostokątny 11"/>
          <p:cNvSpPr/>
          <p:nvPr/>
        </p:nvSpPr>
        <p:spPr>
          <a:xfrm rot="2630080">
            <a:off x="1254073" y="2459815"/>
            <a:ext cx="3409950" cy="3435350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2000" b="1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PROBLEM</a:t>
            </a:r>
            <a:endParaRPr lang="pl-PL" b="1" dirty="0">
              <a:solidFill>
                <a:prstClr val="black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52618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ytuł 3"/>
          <p:cNvSpPr>
            <a:spLocks noGrp="1"/>
          </p:cNvSpPr>
          <p:nvPr>
            <p:ph type="title" idx="4294967295"/>
          </p:nvPr>
        </p:nvSpPr>
        <p:spPr>
          <a:xfrm>
            <a:off x="0" y="71438"/>
            <a:ext cx="9144000" cy="765274"/>
          </a:xfrm>
        </p:spPr>
        <p:txBody>
          <a:bodyPr/>
          <a:lstStyle/>
          <a:p>
            <a:pPr algn="ctr" eaLnBrk="1" hangingPunct="1"/>
            <a:r>
              <a:rPr lang="pl-PL" sz="2800" b="1" dirty="0" smtClean="0">
                <a:latin typeface="+mn-lt"/>
                <a:cs typeface="Arial" pitchFamily="34" charset="0"/>
              </a:rPr>
              <a:t>DIAGNOZA ZA POMOCĄ ANALIZY SWOT</a:t>
            </a:r>
          </a:p>
        </p:txBody>
      </p:sp>
      <p:graphicFrame>
        <p:nvGraphicFramePr>
          <p:cNvPr id="110618" name="Group 26"/>
          <p:cNvGraphicFramePr>
            <a:graphicFrameLocks noGrp="1"/>
          </p:cNvGraphicFramePr>
          <p:nvPr/>
        </p:nvGraphicFramePr>
        <p:xfrm>
          <a:off x="899592" y="908720"/>
          <a:ext cx="7056784" cy="4488237"/>
        </p:xfrm>
        <a:graphic>
          <a:graphicData uri="http://schemas.openxmlformats.org/drawingml/2006/table">
            <a:tbl>
              <a:tblPr/>
              <a:tblGrid>
                <a:gridCol w="1234305"/>
                <a:gridCol w="3039365"/>
                <a:gridCol w="2783114"/>
              </a:tblGrid>
              <a:tr h="37107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endParaRPr kumimoji="1" lang="pl-PL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pl-P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</a:rPr>
                        <a:t>MOCNE STRONY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pl-P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</a:rPr>
                        <a:t>SŁABE STRONY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82978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pl-P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Cechy wewnętrzne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endParaRPr kumimoji="1" lang="pl-P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endParaRPr kumimoji="1" lang="pl-P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endParaRPr kumimoji="1" lang="pl-P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endParaRPr kumimoji="1" lang="pl-P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endParaRPr kumimoji="1" lang="pl-P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endParaRPr kumimoji="1" lang="pl-P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endParaRPr kumimoji="1" lang="pl-P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endParaRPr kumimoji="1" lang="pl-P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</a:tr>
              <a:tr h="5822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endParaRPr kumimoji="1" lang="pl-PL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pl-P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</a:rPr>
                        <a:t>SZANSE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</a:rPr>
                        <a:t>BARIERY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pl-P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</a:rPr>
                        <a:t>ZAGROŻENIA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465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pl-P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Czynniki zewnętrzne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endParaRPr kumimoji="1" lang="pl-P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endParaRPr kumimoji="1" lang="pl-P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662807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188640"/>
            <a:ext cx="8229600" cy="582612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sz="2800" b="1" dirty="0" smtClean="0">
                <a:cs typeface="Arial" pitchFamily="34" charset="0"/>
              </a:rPr>
              <a:t>OBRAZ SZKOŁY - </a:t>
            </a:r>
            <a:r>
              <a:rPr lang="pl-PL" sz="2200" b="1" dirty="0" smtClean="0">
                <a:cs typeface="Arial" pitchFamily="34" charset="0"/>
              </a:rPr>
              <a:t>praca zespołowa techniką analiza SWOT</a:t>
            </a:r>
            <a:r>
              <a:rPr lang="pl-PL" sz="2700" b="1" dirty="0" smtClean="0">
                <a:cs typeface="Arial" pitchFamily="34" charset="0"/>
              </a:rPr>
              <a:t> </a:t>
            </a:r>
            <a:endParaRPr lang="pl-PL" b="1" dirty="0" smtClean="0">
              <a:cs typeface="Arial" pitchFamily="34" charset="0"/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85750" y="928688"/>
            <a:ext cx="8501063" cy="2786062"/>
          </a:xfrm>
          <a:solidFill>
            <a:schemeClr val="bg1"/>
          </a:solidFill>
        </p:spPr>
        <p:txBody>
          <a:bodyPr>
            <a:normAutofit fontScale="85000" lnSpcReduction="20000"/>
          </a:bodyPr>
          <a:lstStyle/>
          <a:p>
            <a:pPr marL="0" indent="0" eaLnBrk="1" fontAlgn="auto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pl-PL" sz="2000" b="1" dirty="0" smtClean="0">
                <a:solidFill>
                  <a:srgbClr val="C00000"/>
                </a:solidFill>
                <a:cs typeface="Arial" pitchFamily="34" charset="0"/>
              </a:rPr>
              <a:t>Grupa 1</a:t>
            </a:r>
            <a:r>
              <a:rPr lang="pl-PL" sz="2000" b="1" dirty="0" smtClean="0">
                <a:solidFill>
                  <a:schemeClr val="tx2"/>
                </a:solidFill>
                <a:cs typeface="Arial" pitchFamily="34" charset="0"/>
              </a:rPr>
              <a:t>. WARUNKI</a:t>
            </a:r>
            <a:r>
              <a:rPr lang="pl-PL" altLang="ja-JP" sz="2000" b="1" dirty="0" smtClean="0">
                <a:solidFill>
                  <a:schemeClr val="tx2"/>
                </a:solidFill>
                <a:cs typeface="Arial" pitchFamily="34" charset="0"/>
              </a:rPr>
              <a:t> I SPECYFIKA DZIAŁANIA SZKOŁY</a:t>
            </a:r>
            <a:endParaRPr lang="pl-PL" sz="2000" b="1" dirty="0" smtClean="0">
              <a:solidFill>
                <a:schemeClr val="tx2"/>
              </a:solidFill>
              <a:cs typeface="Arial" pitchFamily="34" charset="0"/>
            </a:endParaRPr>
          </a:p>
          <a:p>
            <a:pPr marL="0" indent="0" eaLnBrk="1" fontAlgn="auto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pl-PL" sz="2000" b="1" dirty="0" smtClean="0">
                <a:solidFill>
                  <a:srgbClr val="C00000"/>
                </a:solidFill>
                <a:cs typeface="Arial" pitchFamily="34" charset="0"/>
              </a:rPr>
              <a:t>Grupa 2</a:t>
            </a:r>
            <a:r>
              <a:rPr lang="pl-PL" sz="2000" b="1" dirty="0" smtClean="0">
                <a:solidFill>
                  <a:schemeClr val="tx2"/>
                </a:solidFill>
                <a:cs typeface="Arial" pitchFamily="34" charset="0"/>
              </a:rPr>
              <a:t>. </a:t>
            </a:r>
            <a:r>
              <a:rPr lang="pl-PL" altLang="ja-JP" sz="2000" b="1" dirty="0" smtClean="0">
                <a:solidFill>
                  <a:schemeClr val="tx2"/>
                </a:solidFill>
              </a:rPr>
              <a:t>PRZYWÓDCA I ZARZĄDZANIE</a:t>
            </a:r>
            <a:endParaRPr lang="pl-PL" sz="2000" b="1" dirty="0" smtClean="0">
              <a:solidFill>
                <a:schemeClr val="tx2"/>
              </a:solidFill>
              <a:cs typeface="Arial" pitchFamily="34" charset="0"/>
            </a:endParaRPr>
          </a:p>
          <a:p>
            <a:pPr marL="0" indent="0" eaLnBrk="1" fontAlgn="auto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pl-PL" sz="2000" b="1" dirty="0" smtClean="0">
                <a:solidFill>
                  <a:srgbClr val="C00000"/>
                </a:solidFill>
                <a:cs typeface="Arial" pitchFamily="34" charset="0"/>
              </a:rPr>
              <a:t>Grupa 3</a:t>
            </a:r>
            <a:r>
              <a:rPr lang="pl-PL" sz="2000" b="1" dirty="0" smtClean="0">
                <a:solidFill>
                  <a:schemeClr val="tx2"/>
                </a:solidFill>
                <a:cs typeface="Arial" pitchFamily="34" charset="0"/>
              </a:rPr>
              <a:t>. </a:t>
            </a:r>
            <a:r>
              <a:rPr lang="pl-PL" altLang="ja-JP" sz="2000" b="1" dirty="0" smtClean="0">
                <a:solidFill>
                  <a:schemeClr val="tx2"/>
                </a:solidFill>
              </a:rPr>
              <a:t>KADRA PEDAGOGICZNA I NIEPEDAGOGICZNA</a:t>
            </a:r>
            <a:endParaRPr lang="pl-PL" sz="2000" b="1" dirty="0" smtClean="0">
              <a:solidFill>
                <a:schemeClr val="tx2"/>
              </a:solidFill>
              <a:cs typeface="Arial" pitchFamily="34" charset="0"/>
            </a:endParaRPr>
          </a:p>
          <a:p>
            <a:pPr marL="0" indent="0" eaLnBrk="1" fontAlgn="auto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pl-PL" sz="2000" b="1" dirty="0" smtClean="0">
                <a:solidFill>
                  <a:srgbClr val="C00000"/>
                </a:solidFill>
                <a:cs typeface="Arial" pitchFamily="34" charset="0"/>
              </a:rPr>
              <a:t>Grupa 4</a:t>
            </a:r>
            <a:r>
              <a:rPr lang="pl-PL" sz="2000" b="1" dirty="0" smtClean="0">
                <a:solidFill>
                  <a:schemeClr val="tx2"/>
                </a:solidFill>
                <a:cs typeface="Arial" pitchFamily="34" charset="0"/>
              </a:rPr>
              <a:t>. </a:t>
            </a:r>
            <a:r>
              <a:rPr lang="pl-PL" altLang="ja-JP" sz="2000" b="1" dirty="0" smtClean="0">
                <a:solidFill>
                  <a:schemeClr val="tx2"/>
                </a:solidFill>
              </a:rPr>
              <a:t>UCZNIOWIE I RODZICE</a:t>
            </a:r>
            <a:endParaRPr lang="pl-PL" sz="2000" b="1" dirty="0" smtClean="0">
              <a:solidFill>
                <a:schemeClr val="tx2"/>
              </a:solidFill>
              <a:cs typeface="Arial" pitchFamily="34" charset="0"/>
            </a:endParaRPr>
          </a:p>
          <a:p>
            <a:pPr marL="0" indent="0" eaLnBrk="1" fontAlgn="auto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pl-PL" sz="2000" b="1" dirty="0" smtClean="0">
                <a:solidFill>
                  <a:srgbClr val="C00000"/>
                </a:solidFill>
                <a:cs typeface="Arial" pitchFamily="34" charset="0"/>
              </a:rPr>
              <a:t>Grupa 5</a:t>
            </a:r>
            <a:r>
              <a:rPr lang="pl-PL" sz="2000" b="1" dirty="0" smtClean="0">
                <a:solidFill>
                  <a:schemeClr val="tx2"/>
                </a:solidFill>
                <a:cs typeface="Arial" pitchFamily="34" charset="0"/>
              </a:rPr>
              <a:t>. </a:t>
            </a:r>
            <a:r>
              <a:rPr lang="pl-PL" altLang="ja-JP" sz="2000" b="1" dirty="0" smtClean="0">
                <a:solidFill>
                  <a:schemeClr val="tx2"/>
                </a:solidFill>
              </a:rPr>
              <a:t>KULTURA ORGANIZACYJNA SZKOŁY </a:t>
            </a:r>
            <a:endParaRPr lang="pl-PL" sz="2000" b="1" dirty="0" smtClean="0">
              <a:solidFill>
                <a:schemeClr val="tx2"/>
              </a:solidFill>
              <a:cs typeface="Arial" pitchFamily="34" charset="0"/>
            </a:endParaRPr>
          </a:p>
          <a:p>
            <a:pPr marL="0" indent="0" eaLnBrk="1" fontAlgn="auto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pl-PL" sz="2000" b="1" dirty="0" smtClean="0">
                <a:solidFill>
                  <a:srgbClr val="C00000"/>
                </a:solidFill>
                <a:cs typeface="Arial" pitchFamily="34" charset="0"/>
              </a:rPr>
              <a:t>Grupa 6.</a:t>
            </a:r>
            <a:r>
              <a:rPr lang="pl-PL" sz="2000" b="1" dirty="0" smtClean="0">
                <a:solidFill>
                  <a:schemeClr val="tx2"/>
                </a:solidFill>
                <a:cs typeface="Arial" pitchFamily="34" charset="0"/>
              </a:rPr>
              <a:t> </a:t>
            </a:r>
            <a:r>
              <a:rPr lang="pl-PL" altLang="ja-JP" sz="2000" b="1" dirty="0" smtClean="0">
                <a:solidFill>
                  <a:schemeClr val="tx2"/>
                </a:solidFill>
              </a:rPr>
              <a:t>SKUTECZNOŚĆ ORGANIZACJI </a:t>
            </a:r>
            <a:endParaRPr lang="pl-PL" sz="2000" b="1" dirty="0" smtClean="0">
              <a:solidFill>
                <a:schemeClr val="tx2"/>
              </a:solidFill>
              <a:cs typeface="Arial" pitchFamily="34" charset="0"/>
            </a:endParaRPr>
          </a:p>
        </p:txBody>
      </p:sp>
      <p:sp>
        <p:nvSpPr>
          <p:cNvPr id="24580" name="Rectangle 4"/>
          <p:cNvSpPr>
            <a:spLocks noGrp="1" noChangeArrowheads="1"/>
          </p:cNvSpPr>
          <p:nvPr>
            <p:ph sz="quarter" idx="2"/>
          </p:nvPr>
        </p:nvSpPr>
        <p:spPr>
          <a:xfrm>
            <a:off x="251520" y="3501008"/>
            <a:ext cx="8640960" cy="1656184"/>
          </a:xfr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>
            <a:normAutofit fontScale="85000" lnSpcReduction="20000"/>
          </a:bodyPr>
          <a:lstStyle/>
          <a:p>
            <a:pPr marL="0" indent="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Tx/>
              <a:buNone/>
              <a:defRPr/>
            </a:pPr>
            <a:endParaRPr lang="pl-PL" sz="2000" dirty="0" smtClean="0">
              <a:solidFill>
                <a:schemeClr val="tx1">
                  <a:lumMod val="95000"/>
                  <a:lumOff val="5000"/>
                </a:schemeClr>
              </a:solidFill>
              <a:cs typeface="Arial" pitchFamily="34" charset="0"/>
            </a:endParaRPr>
          </a:p>
          <a:p>
            <a:pPr marL="0" indent="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Tx/>
              <a:buNone/>
              <a:defRPr/>
            </a:pPr>
            <a:r>
              <a:rPr lang="pl-PL" sz="2000" dirty="0" smtClean="0">
                <a:cs typeface="Arial" pitchFamily="34" charset="0"/>
              </a:rPr>
              <a:t>Proszę przedyskutować w zespole wszystkie zagadnienia, które składają się na wylosowany obszar  życia szkoły. </a:t>
            </a:r>
          </a:p>
          <a:p>
            <a:pPr marL="0" indent="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Tx/>
              <a:buNone/>
              <a:defRPr/>
            </a:pPr>
            <a:r>
              <a:rPr lang="pl-PL" sz="2000" dirty="0" smtClean="0">
                <a:cs typeface="Arial" pitchFamily="34" charset="0"/>
              </a:rPr>
              <a:t>Zebrane informacje proszę posegregować na mocne i słabe stron szkoły. </a:t>
            </a:r>
          </a:p>
          <a:p>
            <a:pPr marL="0" indent="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Tx/>
              <a:buNone/>
              <a:defRPr/>
            </a:pPr>
            <a:r>
              <a:rPr lang="pl-PL" sz="2000" dirty="0" smtClean="0">
                <a:cs typeface="Arial" pitchFamily="34" charset="0"/>
              </a:rPr>
              <a:t>Najważniejsze informacje proszę </a:t>
            </a:r>
            <a:r>
              <a:rPr lang="pl-PL" sz="2000" b="1" dirty="0" smtClean="0">
                <a:cs typeface="Arial" pitchFamily="34" charset="0"/>
              </a:rPr>
              <a:t>wpisać we właściwe pola tabeli SWOT</a:t>
            </a:r>
            <a:r>
              <a:rPr lang="pl-PL" sz="2000" dirty="0" smtClean="0">
                <a:cs typeface="Arial" pitchFamily="34" charset="0"/>
              </a:rPr>
              <a:t>. </a:t>
            </a:r>
          </a:p>
          <a:p>
            <a:pPr marL="0" indent="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Tx/>
              <a:buNone/>
              <a:defRPr/>
            </a:pPr>
            <a:endParaRPr lang="pl-PL" sz="2000" dirty="0" smtClean="0">
              <a:cs typeface="Arial" pitchFamily="34" charset="0"/>
            </a:endParaRPr>
          </a:p>
          <a:p>
            <a:pPr marL="0" indent="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Tx/>
              <a:buNone/>
              <a:defRPr/>
            </a:pPr>
            <a:r>
              <a:rPr lang="pl-PL" sz="2000" b="1" dirty="0" smtClean="0">
                <a:cs typeface="Arial" pitchFamily="34" charset="0"/>
              </a:rPr>
              <a:t>Czas pracy: 30/40 min</a:t>
            </a:r>
            <a:r>
              <a:rPr lang="pl-PL" sz="2000" dirty="0" smtClean="0">
                <a:cs typeface="Arial" pitchFamily="34" charset="0"/>
              </a:rPr>
              <a:t>. Jedna osoba zaprezentuje wynik pracy zespołowej na forum (2 min.).</a:t>
            </a:r>
          </a:p>
        </p:txBody>
      </p:sp>
    </p:spTree>
    <p:extLst>
      <p:ext uri="{BB962C8B-B14F-4D97-AF65-F5344CB8AC3E}">
        <p14:creationId xmlns:p14="http://schemas.microsoft.com/office/powerpoint/2010/main" xmlns="" val="503178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548680"/>
            <a:ext cx="7956376" cy="714375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sz="2400" b="1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Arial" pitchFamily="34" charset="0"/>
              </a:rPr>
              <a:t/>
            </a:r>
            <a:br>
              <a:rPr lang="pl-PL" sz="2400" b="1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Arial" pitchFamily="34" charset="0"/>
              </a:rPr>
            </a:br>
            <a:r>
              <a:rPr lang="pl-PL" sz="2400" b="1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Arial" pitchFamily="34" charset="0"/>
              </a:rPr>
              <a:t/>
            </a:r>
            <a:br>
              <a:rPr lang="pl-PL" sz="2400" b="1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Arial" pitchFamily="34" charset="0"/>
              </a:rPr>
            </a:br>
            <a:r>
              <a:rPr lang="pl-PL" b="1" dirty="0" smtClean="0">
                <a:latin typeface="+mn-lt"/>
                <a:cs typeface="Arial" pitchFamily="34" charset="0"/>
              </a:rPr>
              <a:t>WYZWANIA  I TRENDY wynikające </a:t>
            </a:r>
            <a:br>
              <a:rPr lang="pl-PL" b="1" dirty="0" smtClean="0">
                <a:latin typeface="+mn-lt"/>
                <a:cs typeface="Arial" pitchFamily="34" charset="0"/>
              </a:rPr>
            </a:br>
            <a:r>
              <a:rPr lang="pl-PL" b="1" dirty="0" smtClean="0">
                <a:latin typeface="+mn-lt"/>
                <a:cs typeface="Arial" pitchFamily="34" charset="0"/>
              </a:rPr>
              <a:t>z dokumentów strategicznych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51520" y="1412776"/>
            <a:ext cx="8640960" cy="5230912"/>
          </a:xfrm>
          <a:solidFill>
            <a:schemeClr val="bg1"/>
          </a:solidFill>
        </p:spPr>
        <p:txBody>
          <a:bodyPr/>
          <a:lstStyle/>
          <a:p>
            <a:pPr marL="0" indent="0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 2" pitchFamily="18" charset="2"/>
              <a:buNone/>
            </a:pPr>
            <a:r>
              <a:rPr lang="pl-PL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Grupa 1.</a:t>
            </a:r>
            <a:r>
              <a:rPr lang="pl-PL" sz="20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Agenda na rzecz Zrównoważonego Rozwoju 2030 i Raport z realizacji Milenijnych Celów Rozwoju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do 2015</a:t>
            </a:r>
            <a:r>
              <a:rPr lang="pl-PL" sz="20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;</a:t>
            </a:r>
          </a:p>
          <a:p>
            <a:pPr marL="0" indent="0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pl-PL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Grupa 2. </a:t>
            </a:r>
            <a:r>
              <a:rPr lang="pl-PL" sz="20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Narodowy Program Zdrowia na lata 2016-2020; </a:t>
            </a:r>
          </a:p>
          <a:p>
            <a:pPr marL="0" indent="0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 2" pitchFamily="18" charset="2"/>
              <a:buNone/>
            </a:pPr>
            <a:r>
              <a:rPr lang="pl-PL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Grupa 3. </a:t>
            </a:r>
            <a:r>
              <a:rPr lang="pl-PL" sz="20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Strategia Rozwoju Kapitału Społecznego 2020;</a:t>
            </a:r>
          </a:p>
          <a:p>
            <a:pPr marL="0" indent="0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 2" pitchFamily="18" charset="2"/>
              <a:buNone/>
            </a:pPr>
            <a:r>
              <a:rPr lang="pl-PL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Grupa 4.</a:t>
            </a:r>
            <a:r>
              <a:rPr lang="pl-PL" sz="20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Jak będzie zmieniać się edukacja? Wyzwania dla polskiej szkoły i ucznia. Instytut Obywatelski, 2011</a:t>
            </a:r>
            <a:r>
              <a:rPr lang="pl-PL" sz="2000" i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;</a:t>
            </a:r>
            <a:endParaRPr lang="pl-PL" sz="2000" dirty="0" smtClean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marL="0" indent="0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pl-PL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Grupa 5. </a:t>
            </a:r>
            <a:r>
              <a:rPr lang="pl-PL" sz="20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Strategia rozwoju Mazowsza i Warszawy;</a:t>
            </a:r>
          </a:p>
          <a:p>
            <a:pPr marL="0" indent="0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pl-PL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Grupa 6</a:t>
            </a:r>
            <a:r>
              <a:rPr lang="pl-PL" sz="20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.</a:t>
            </a:r>
            <a:r>
              <a:rPr lang="pl-PL" sz="2000" i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pl-PL" sz="20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Rozporządzenie w sprawie wymagań państwa wobec szkół i placówek oświatowych.</a:t>
            </a:r>
            <a:endParaRPr lang="pl-PL" sz="2000" b="1" dirty="0" smtClean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marL="0" indent="0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Tx/>
              <a:buNone/>
            </a:pPr>
            <a:endParaRPr lang="pl-PL" sz="2000" i="1" dirty="0" smtClean="0">
              <a:solidFill>
                <a:srgbClr val="00206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03937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2844" y="1052736"/>
            <a:ext cx="7525500" cy="1656184"/>
          </a:xfrm>
        </p:spPr>
        <p:txBody>
          <a:bodyPr/>
          <a:lstStyle/>
          <a:p>
            <a:pPr algn="ctr"/>
            <a:r>
              <a:rPr lang="pl-PL" sz="3200" i="1" dirty="0"/>
              <a:t>Jakie korzyści dla ucznia płyną </a:t>
            </a:r>
            <a:r>
              <a:rPr lang="pl-PL" sz="3200" i="1" dirty="0" smtClean="0"/>
              <a:t/>
            </a:r>
            <a:br>
              <a:rPr lang="pl-PL" sz="3200" i="1" dirty="0" smtClean="0"/>
            </a:br>
            <a:r>
              <a:rPr lang="pl-PL" sz="3200" i="1" dirty="0" smtClean="0"/>
              <a:t>z </a:t>
            </a:r>
            <a:r>
              <a:rPr lang="pl-PL" sz="3200" i="1" dirty="0"/>
              <a:t>umiejętności i gotowości do pracy zespołowej?</a:t>
            </a:r>
            <a:r>
              <a:rPr lang="pl-PL" sz="3200" dirty="0"/>
              <a:t/>
            </a:r>
            <a:br>
              <a:rPr lang="pl-PL" sz="3200" dirty="0"/>
            </a:br>
            <a:endParaRPr lang="pl-PL" sz="3200" dirty="0"/>
          </a:p>
        </p:txBody>
      </p:sp>
      <p:sp>
        <p:nvSpPr>
          <p:cNvPr id="6" name="pole tekstowe 5"/>
          <p:cNvSpPr txBox="1"/>
          <p:nvPr/>
        </p:nvSpPr>
        <p:spPr>
          <a:xfrm>
            <a:off x="395536" y="3731840"/>
            <a:ext cx="23268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2. Tak ……. i …….</a:t>
            </a:r>
            <a:endParaRPr lang="pl-PL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395536" y="3064735"/>
            <a:ext cx="6408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1. Umiejętność pracy zespołowej daje ….. </a:t>
            </a:r>
            <a:endParaRPr lang="pl-PL" sz="24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698184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229600" cy="504056"/>
          </a:xfrm>
        </p:spPr>
        <p:txBody>
          <a:bodyPr/>
          <a:lstStyle/>
          <a:p>
            <a:r>
              <a:rPr lang="pl-PL" dirty="0" smtClean="0"/>
              <a:t>Korzyści pracy zespołowej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9512" y="836712"/>
            <a:ext cx="8784976" cy="5112568"/>
          </a:xfrm>
          <a:solidFill>
            <a:schemeClr val="bg1"/>
          </a:solidFill>
        </p:spPr>
        <p:txBody>
          <a:bodyPr/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pl-PL" sz="2000" dirty="0" smtClean="0">
                <a:latin typeface="Arial" pitchFamily="34" charset="0"/>
                <a:cs typeface="Arial" pitchFamily="34" charset="0"/>
              </a:rPr>
              <a:t>budowanie poczucia własnej wartości; 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pl-PL" sz="2000" dirty="0" smtClean="0">
                <a:latin typeface="Arial" pitchFamily="34" charset="0"/>
                <a:cs typeface="Arial" pitchFamily="34" charset="0"/>
              </a:rPr>
              <a:t>zaspokojenie potrzeby przynależności do grupy;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pl-PL" sz="2000" dirty="0" smtClean="0">
                <a:latin typeface="Arial" pitchFamily="34" charset="0"/>
                <a:cs typeface="Arial" pitchFamily="34" charset="0"/>
              </a:rPr>
              <a:t>rozwijanie umiejętności komunikacyjnych (przyjmowanie i wydawanie opinii, rozwijanie um. krytycznego myślenia oraz doskonalenie samokontroli);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pl-PL" sz="2000" dirty="0" smtClean="0">
                <a:latin typeface="Arial" pitchFamily="34" charset="0"/>
                <a:cs typeface="Arial" pitchFamily="34" charset="0"/>
              </a:rPr>
              <a:t>nauka współdziałania; radzenie sobie z trudnościami dzięki wspólnemu ich rozwiązywaniu;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pl-PL" sz="2000" dirty="0" smtClean="0">
                <a:latin typeface="Arial" pitchFamily="34" charset="0"/>
                <a:cs typeface="Arial" pitchFamily="34" charset="0"/>
              </a:rPr>
              <a:t>nauka przestrzegania norm społecznych; rozumienia potrzeb i oczekiwań innych osób; 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pl-PL" sz="2000" dirty="0" smtClean="0">
                <a:latin typeface="Arial" pitchFamily="34" charset="0"/>
                <a:cs typeface="Arial" pitchFamily="34" charset="0"/>
              </a:rPr>
              <a:t>wzajemne inspirowanie się do działania;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pl-PL" sz="2000" dirty="0" smtClean="0">
                <a:latin typeface="Arial" pitchFamily="34" charset="0"/>
                <a:cs typeface="Arial" pitchFamily="34" charset="0"/>
              </a:rPr>
              <a:t>rozwój własnych zasobów dzięki wsparciu innych;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pl-PL" sz="2000" dirty="0" smtClean="0">
                <a:latin typeface="Arial" pitchFamily="34" charset="0"/>
                <a:cs typeface="Arial" pitchFamily="34" charset="0"/>
              </a:rPr>
              <a:t>efekt synergii; 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pl-PL" sz="2000" dirty="0" smtClean="0">
                <a:latin typeface="Arial" pitchFamily="34" charset="0"/>
                <a:cs typeface="Arial" pitchFamily="34" charset="0"/>
              </a:rPr>
              <a:t>skuteczniejsze rozwiązywanie bieżących problemów szkoły.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endParaRPr lang="pl-PL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197715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97040"/>
          </a:xfrm>
        </p:spPr>
        <p:txBody>
          <a:bodyPr>
            <a:normAutofit/>
          </a:bodyPr>
          <a:lstStyle/>
          <a:p>
            <a:pPr algn="ctr"/>
            <a:r>
              <a:rPr lang="pl-PL" sz="3200" b="1" dirty="0"/>
              <a:t>Zadania osób </a:t>
            </a:r>
            <a:r>
              <a:rPr lang="pl-PL" sz="3200" b="1" dirty="0" smtClean="0"/>
              <a:t/>
            </a:r>
            <a:br>
              <a:rPr lang="pl-PL" sz="3200" b="1" dirty="0" smtClean="0"/>
            </a:br>
            <a:r>
              <a:rPr lang="pl-PL" sz="3200" b="1" dirty="0" smtClean="0"/>
              <a:t>zaangażowanych </a:t>
            </a:r>
            <a:r>
              <a:rPr lang="pl-PL" sz="3200" b="1" dirty="0"/>
              <a:t>w proces wspomagania </a:t>
            </a:r>
            <a:r>
              <a:rPr lang="pl-PL" sz="3200" b="1" dirty="0" smtClean="0"/>
              <a:t>– „skrzynka zadań”</a:t>
            </a:r>
            <a:endParaRPr lang="pl-PL" sz="3200" b="1" dirty="0"/>
          </a:p>
        </p:txBody>
      </p:sp>
      <p:pic>
        <p:nvPicPr>
          <p:cNvPr id="1035" name="Picture 11" descr="PierÅ, ZamkniÄcie, MontaÅ¼, Pole, Ornament, SzkatuÅk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12" y="2714620"/>
            <a:ext cx="3510217" cy="23145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83249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452669"/>
            <a:ext cx="8229600" cy="528059"/>
          </a:xfrm>
        </p:spPr>
        <p:txBody>
          <a:bodyPr/>
          <a:lstStyle/>
          <a:p>
            <a:r>
              <a:rPr lang="pl-PL" dirty="0" smtClean="0"/>
              <a:t>Refleksja końcowa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536" y="1412776"/>
            <a:ext cx="7992888" cy="4440493"/>
          </a:xfrm>
        </p:spPr>
        <p:txBody>
          <a:bodyPr/>
          <a:lstStyle/>
          <a:p>
            <a:pPr marL="0" indent="0" algn="ctr">
              <a:buNone/>
            </a:pPr>
            <a:r>
              <a:rPr lang="pl-PL" sz="3600" b="1" i="1" dirty="0" smtClean="0">
                <a:solidFill>
                  <a:srgbClr val="C00000"/>
                </a:solidFill>
              </a:rPr>
              <a:t>Jak na talerzu …</a:t>
            </a:r>
            <a:endParaRPr lang="pl-PL" sz="3600" b="1" dirty="0">
              <a:solidFill>
                <a:srgbClr val="C00000"/>
              </a:solidFill>
            </a:endParaRPr>
          </a:p>
        </p:txBody>
      </p:sp>
      <p:pic>
        <p:nvPicPr>
          <p:cNvPr id="13316" name="Picture 4" descr="BiaÅy MÄÅ¼czyzna, Model 3D, Odosobniony, 3D, Model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2564904"/>
            <a:ext cx="2520280" cy="25202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372463096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384043"/>
          </a:xfrm>
        </p:spPr>
        <p:txBody>
          <a:bodyPr/>
          <a:lstStyle/>
          <a:p>
            <a:r>
              <a:rPr lang="pl-PL" dirty="0" smtClean="0"/>
              <a:t>Cele </a:t>
            </a:r>
            <a:r>
              <a:rPr lang="pl-PL" sz="2800" b="0" dirty="0" smtClean="0"/>
              <a:t>(Uczestnik szkolenia)</a:t>
            </a:r>
            <a:r>
              <a:rPr lang="pl-PL" sz="3200" dirty="0" smtClean="0"/>
              <a:t>: </a:t>
            </a:r>
            <a:endParaRPr lang="pl-PL" sz="32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536" y="692696"/>
            <a:ext cx="8568952" cy="4824536"/>
          </a:xfrm>
        </p:spPr>
        <p:txBody>
          <a:bodyPr/>
          <a:lstStyle/>
          <a:p>
            <a:r>
              <a:rPr lang="pl-PL" sz="2000" dirty="0" smtClean="0"/>
              <a:t>wyjaśnia </a:t>
            </a:r>
            <a:r>
              <a:rPr lang="pl-PL" sz="2000" dirty="0"/>
              <a:t>znaczenie pracy zespołowej w wymiarze jednostkowym i społecznym oraz określa standardy uczenia się we współpracy dzieci na II etapie edukacyjnym; </a:t>
            </a:r>
          </a:p>
          <a:p>
            <a:r>
              <a:rPr lang="pl-PL" sz="2000" dirty="0" smtClean="0"/>
              <a:t>wskazuje </a:t>
            </a:r>
            <a:r>
              <a:rPr lang="pl-PL" sz="2000" dirty="0"/>
              <a:t>czynniki wpływające na kształtowanie gotowości i umiejętności pracy zespołowej, w tym bariery rozwoju tej postawy u uczniów na II etapie edukacyjnym; </a:t>
            </a:r>
          </a:p>
          <a:p>
            <a:r>
              <a:rPr lang="pl-PL" sz="2000" dirty="0" smtClean="0"/>
              <a:t>wskazuje </a:t>
            </a:r>
            <a:r>
              <a:rPr lang="pl-PL" sz="2000" dirty="0"/>
              <a:t>strategie, metody oraz techniki kształtowania gotowości i umiejętności pracy </a:t>
            </a:r>
            <a:r>
              <a:rPr lang="pl-PL" sz="2000" dirty="0" smtClean="0"/>
              <a:t>zespołowej adekwatne </a:t>
            </a:r>
            <a:r>
              <a:rPr lang="pl-PL" sz="2000" dirty="0"/>
              <a:t>do możliwości </a:t>
            </a:r>
            <a:r>
              <a:rPr lang="pl-PL" sz="2000" dirty="0" smtClean="0"/>
              <a:t>dziecka; </a:t>
            </a:r>
          </a:p>
          <a:p>
            <a:r>
              <a:rPr lang="pl-PL" sz="2000" dirty="0" smtClean="0"/>
              <a:t>wspiera </a:t>
            </a:r>
            <a:r>
              <a:rPr lang="pl-PL" sz="2000" dirty="0"/>
              <a:t>uczniów we wdrażaniu zasad organizacji pracy zespołowej w szkole na II etapie edukacyjnym; </a:t>
            </a:r>
          </a:p>
          <a:p>
            <a:r>
              <a:rPr lang="pl-PL" sz="2000" dirty="0" smtClean="0"/>
              <a:t>stosuje </a:t>
            </a:r>
            <a:r>
              <a:rPr lang="pl-PL" sz="2000" dirty="0"/>
              <a:t>metody i techniki służące pracy zespołowej nauczycieli; </a:t>
            </a:r>
            <a:endParaRPr lang="pl-PL" sz="2000" dirty="0" smtClean="0"/>
          </a:p>
          <a:p>
            <a:r>
              <a:rPr lang="pl-PL" sz="2000" dirty="0" smtClean="0"/>
              <a:t>identyfikuje </a:t>
            </a:r>
            <a:r>
              <a:rPr lang="pl-PL" sz="2000" dirty="0"/>
              <a:t>potrzeby szkoły i nauczycieli w zakresie kształtowania gotowości </a:t>
            </a:r>
            <a:r>
              <a:rPr lang="pl-PL" sz="2000" dirty="0" smtClean="0"/>
              <a:t>         i </a:t>
            </a:r>
            <a:r>
              <a:rPr lang="pl-PL" sz="2000" dirty="0"/>
              <a:t>umiejętności pracy zespołowej dzieci na II etapie edukacyjnym; </a:t>
            </a:r>
          </a:p>
          <a:p>
            <a:r>
              <a:rPr lang="pl-PL" sz="2000" dirty="0" smtClean="0"/>
              <a:t>wykorzystuje </a:t>
            </a:r>
            <a:r>
              <a:rPr lang="pl-PL" sz="2000" dirty="0"/>
              <a:t>wiedzę na temat kształtowania gotowości i umiejętności pracy zespołowej uczniów w procesie wspomagania szkół. </a:t>
            </a:r>
          </a:p>
          <a:p>
            <a:endParaRPr lang="pl-PL" sz="2000" dirty="0"/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29600" cy="600067"/>
          </a:xfrm>
        </p:spPr>
        <p:txBody>
          <a:bodyPr/>
          <a:lstStyle/>
          <a:p>
            <a:r>
              <a:rPr lang="pl-PL" sz="3200" dirty="0" smtClean="0"/>
              <a:t>Struktura spotkania </a:t>
            </a:r>
            <a:r>
              <a:rPr lang="pl-PL" sz="3200" dirty="0" smtClean="0"/>
              <a:t>Moduł </a:t>
            </a:r>
            <a:r>
              <a:rPr lang="pl-PL" sz="3200" dirty="0" smtClean="0"/>
              <a:t>V</a:t>
            </a:r>
            <a:endParaRPr lang="pl-PL" sz="32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536" y="908720"/>
            <a:ext cx="8229600" cy="4032449"/>
          </a:xfrm>
        </p:spPr>
        <p:txBody>
          <a:bodyPr/>
          <a:lstStyle/>
          <a:p>
            <a:pPr algn="just"/>
            <a:r>
              <a:rPr lang="pl-PL" sz="2000" dirty="0" smtClean="0"/>
              <a:t>Praca </a:t>
            </a:r>
            <a:r>
              <a:rPr lang="pl-PL" sz="2000" dirty="0"/>
              <a:t>zespołowa i uczenie się we współpracy w kontekście rozwoju uczniów na II etapie </a:t>
            </a:r>
            <a:r>
              <a:rPr lang="pl-PL" sz="2000" dirty="0" smtClean="0"/>
              <a:t>edukacyjnym;</a:t>
            </a:r>
            <a:endParaRPr lang="pl-PL" sz="2000" dirty="0"/>
          </a:p>
          <a:p>
            <a:pPr algn="just"/>
            <a:r>
              <a:rPr lang="pl-PL" sz="2000" dirty="0" smtClean="0"/>
              <a:t>Czynniki </a:t>
            </a:r>
            <a:r>
              <a:rPr lang="pl-PL" sz="2000" dirty="0"/>
              <a:t>wpływające na kształtowanie gotowości i umiejętności pracy zespołowej uczniów na II etapie </a:t>
            </a:r>
            <a:r>
              <a:rPr lang="pl-PL" sz="2000" dirty="0" smtClean="0"/>
              <a:t>edukacyjnym; </a:t>
            </a:r>
            <a:endParaRPr lang="pl-PL" sz="2000" dirty="0"/>
          </a:p>
          <a:p>
            <a:pPr algn="just"/>
            <a:r>
              <a:rPr lang="pl-PL" sz="2000" dirty="0" smtClean="0"/>
              <a:t>Bariery </a:t>
            </a:r>
            <a:r>
              <a:rPr lang="pl-PL" sz="2000" dirty="0"/>
              <a:t>pracy </a:t>
            </a:r>
            <a:r>
              <a:rPr lang="pl-PL" sz="2000" dirty="0" smtClean="0"/>
              <a:t>zespołowej;</a:t>
            </a:r>
          </a:p>
          <a:p>
            <a:pPr algn="just"/>
            <a:r>
              <a:rPr lang="pl-PL" sz="2000" dirty="0" smtClean="0"/>
              <a:t>Organizacja </a:t>
            </a:r>
            <a:r>
              <a:rPr lang="pl-PL" sz="2000" dirty="0"/>
              <a:t>pracy zespołowej uczniów na II etapie </a:t>
            </a:r>
            <a:r>
              <a:rPr lang="pl-PL" sz="2000" dirty="0" smtClean="0"/>
              <a:t>edukacyjnym;</a:t>
            </a:r>
          </a:p>
          <a:p>
            <a:pPr algn="just"/>
            <a:r>
              <a:rPr lang="pl-PL" sz="2000" dirty="0" smtClean="0"/>
              <a:t>Strategie</a:t>
            </a:r>
            <a:r>
              <a:rPr lang="pl-PL" sz="2000" dirty="0"/>
              <a:t>, metody i techniki rozwijania umiejętności pracy zespołowej </a:t>
            </a:r>
            <a:r>
              <a:rPr lang="pl-PL" sz="2000" dirty="0" smtClean="0"/>
              <a:t>uczniów; </a:t>
            </a:r>
            <a:endParaRPr lang="pl-PL" sz="2000" dirty="0"/>
          </a:p>
          <a:p>
            <a:pPr algn="just"/>
            <a:r>
              <a:rPr lang="pl-PL" sz="2000" dirty="0" smtClean="0"/>
              <a:t> Rozwijanie </a:t>
            </a:r>
            <a:r>
              <a:rPr lang="pl-PL" sz="2000" dirty="0"/>
              <a:t>pracy zespołowej nauczycieli różnych </a:t>
            </a:r>
            <a:r>
              <a:rPr lang="pl-PL" sz="2000" dirty="0" smtClean="0"/>
              <a:t>przedmiotów;</a:t>
            </a:r>
            <a:endParaRPr lang="pl-PL" sz="2000" dirty="0"/>
          </a:p>
          <a:p>
            <a:pPr algn="just"/>
            <a:r>
              <a:rPr lang="pl-PL" sz="2000" dirty="0" smtClean="0"/>
              <a:t>Korzyści </a:t>
            </a:r>
            <a:r>
              <a:rPr lang="pl-PL" sz="2000" dirty="0"/>
              <a:t>dla ucznia płynące z umiejętności i gotowości do pracy zespołowej na II etapie </a:t>
            </a:r>
            <a:r>
              <a:rPr lang="pl-PL" sz="2000" dirty="0" smtClean="0"/>
              <a:t>kształcenia;</a:t>
            </a:r>
            <a:endParaRPr lang="pl-PL" sz="2000" dirty="0"/>
          </a:p>
          <a:p>
            <a:pPr algn="just"/>
            <a:r>
              <a:rPr lang="pl-PL" sz="2000" dirty="0" smtClean="0"/>
              <a:t>Przykłady </a:t>
            </a:r>
            <a:r>
              <a:rPr lang="pl-PL" sz="2000" dirty="0"/>
              <a:t>zastosowania wiedzy na temat pracy zespołowej uczniów w procesie diagnozy i planowania pracy szkoły w obszarach związanych z rozwojem kompetencji kluczowych </a:t>
            </a:r>
            <a:r>
              <a:rPr lang="pl-PL" sz="2000" dirty="0" smtClean="0"/>
              <a:t>uczniów. </a:t>
            </a:r>
            <a:endParaRPr lang="pl-PL" sz="2000" dirty="0"/>
          </a:p>
          <a:p>
            <a:endParaRPr lang="pl-PL" dirty="0"/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Model pięciu dysfunkcji pracy zespołu</a:t>
            </a:r>
            <a:br>
              <a:rPr lang="pl-PL" dirty="0" smtClean="0"/>
            </a:br>
            <a:r>
              <a:rPr lang="pl-PL" dirty="0" smtClean="0"/>
              <a:t>                                                       </a:t>
            </a:r>
            <a:r>
              <a:rPr lang="pl-PL" sz="2800" dirty="0" err="1" smtClean="0"/>
              <a:t>P.Lencioni</a:t>
            </a:r>
            <a:endParaRPr lang="pl-PL" sz="2800" dirty="0"/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693" t="18457" b="13805"/>
          <a:stretch/>
        </p:blipFill>
        <p:spPr bwMode="auto">
          <a:xfrm>
            <a:off x="899592" y="1628800"/>
            <a:ext cx="7339970" cy="3586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rostokąt 4"/>
          <p:cNvSpPr/>
          <p:nvPr/>
        </p:nvSpPr>
        <p:spPr>
          <a:xfrm>
            <a:off x="214282" y="5305024"/>
            <a:ext cx="892971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400" dirty="0" smtClean="0"/>
              <a:t>Źródło: </a:t>
            </a:r>
            <a:r>
              <a:rPr lang="pl-PL" sz="1400" u="sng" dirty="0" smtClean="0">
                <a:hlinkClick r:id="rId3"/>
              </a:rPr>
              <a:t>http://www.projektgamma.pl/strefa-wiedzy/wiki/model-pieciu-dysfunkcji-pracy-zespolowej</a:t>
            </a:r>
            <a:endParaRPr lang="pl-PL" sz="1400" dirty="0"/>
          </a:p>
        </p:txBody>
      </p:sp>
    </p:spTree>
    <p:extLst>
      <p:ext uri="{BB962C8B-B14F-4D97-AF65-F5344CB8AC3E}">
        <p14:creationId xmlns:p14="http://schemas.microsoft.com/office/powerpoint/2010/main" xmlns="" val="3484173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676456" cy="1152128"/>
          </a:xfrm>
        </p:spPr>
        <p:txBody>
          <a:bodyPr/>
          <a:lstStyle/>
          <a:p>
            <a:r>
              <a:rPr lang="pl-PL" dirty="0" smtClean="0"/>
              <a:t>Rozwijanie umiejętności pracy zespołowej uczniów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83568" y="1916832"/>
            <a:ext cx="8031868" cy="3744417"/>
          </a:xfrm>
        </p:spPr>
        <p:txBody>
          <a:bodyPr/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pl-PL" dirty="0" smtClean="0"/>
              <a:t>ocenianie kształtujące, 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pl-PL" dirty="0" smtClean="0"/>
              <a:t>kształcenie wyprzedzające, 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pl-PL" dirty="0" smtClean="0"/>
              <a:t>praca projektowa,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pl-PL" dirty="0" err="1" smtClean="0"/>
              <a:t>tutoring</a:t>
            </a:r>
            <a:r>
              <a:rPr lang="pl-PL" dirty="0" smtClean="0"/>
              <a:t> rówieśniczy,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pl-PL" dirty="0" err="1" smtClean="0"/>
              <a:t>flexi-schooling</a:t>
            </a:r>
            <a:r>
              <a:rPr lang="pl-PL" dirty="0" smtClean="0"/>
              <a:t>, 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pl-PL" dirty="0" smtClean="0"/>
              <a:t>twórcze nauczanie.</a:t>
            </a:r>
            <a:endParaRPr lang="pl-PL" sz="2400" dirty="0" smtClean="0">
              <a:hlinkClick r:id="rId2" action="ppaction://hlinksldjump"/>
            </a:endParaRPr>
          </a:p>
          <a:p>
            <a:pPr>
              <a:spcBef>
                <a:spcPts val="300"/>
              </a:spcBef>
              <a:spcAft>
                <a:spcPts val="300"/>
              </a:spcAft>
              <a:buNone/>
            </a:pPr>
            <a:endParaRPr lang="pl-PL" sz="2400" dirty="0" smtClean="0"/>
          </a:p>
        </p:txBody>
      </p:sp>
    </p:spTree>
    <p:extLst>
      <p:ext uri="{BB962C8B-B14F-4D97-AF65-F5344CB8AC3E}">
        <p14:creationId xmlns:p14="http://schemas.microsoft.com/office/powerpoint/2010/main" xmlns="" val="2543586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Rozwijanie umiejętności pracy zespołowej uczniów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11560" y="1796820"/>
            <a:ext cx="8075240" cy="3648405"/>
          </a:xfrm>
        </p:spPr>
        <p:txBody>
          <a:bodyPr/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pl-PL" dirty="0" err="1" smtClean="0"/>
              <a:t>Jigsaw</a:t>
            </a:r>
            <a:r>
              <a:rPr lang="pl-PL" dirty="0" smtClean="0"/>
              <a:t>,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pl-PL" dirty="0" smtClean="0"/>
              <a:t>wykorzystanie TIK, 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pl-PL" dirty="0" smtClean="0"/>
              <a:t>odwrócona lekcja, 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pl-PL" dirty="0" smtClean="0"/>
              <a:t>plan daltoński, 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pl-PL" dirty="0" smtClean="0"/>
              <a:t>metoda badań zespołowych,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pl-PL" dirty="0" smtClean="0"/>
              <a:t>dyskusje.</a:t>
            </a:r>
          </a:p>
          <a:p>
            <a:pPr>
              <a:spcBef>
                <a:spcPts val="300"/>
              </a:spcBef>
              <a:spcAft>
                <a:spcPts val="300"/>
              </a:spcAft>
              <a:buNone/>
            </a:pPr>
            <a:endParaRPr lang="pl-PL" dirty="0" smtClean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26271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452669"/>
            <a:ext cx="8229600" cy="456051"/>
          </a:xfrm>
        </p:spPr>
        <p:txBody>
          <a:bodyPr/>
          <a:lstStyle/>
          <a:p>
            <a:r>
              <a:rPr lang="pl-PL" dirty="0" smtClean="0">
                <a:cs typeface="Arial" pitchFamily="34" charset="0"/>
              </a:rPr>
              <a:t>Wybrane rodzaje dyskusji:</a:t>
            </a:r>
            <a:endParaRPr lang="pl-PL" dirty="0">
              <a:cs typeface="Arial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248473"/>
          </a:xfrm>
        </p:spPr>
        <p:txBody>
          <a:bodyPr/>
          <a:lstStyle/>
          <a:p>
            <a:r>
              <a:rPr lang="pl-PL" sz="2400" dirty="0" smtClean="0"/>
              <a:t>Dyskusja klasyczna,</a:t>
            </a:r>
          </a:p>
          <a:p>
            <a:r>
              <a:rPr lang="pl-PL" sz="2400" dirty="0" smtClean="0"/>
              <a:t>Dyskusja punktowana,</a:t>
            </a:r>
          </a:p>
          <a:p>
            <a:r>
              <a:rPr lang="pl-PL" sz="2400" dirty="0" smtClean="0"/>
              <a:t>Dyskusja panelowa,</a:t>
            </a:r>
          </a:p>
          <a:p>
            <a:r>
              <a:rPr lang="pl-PL" sz="2400" dirty="0" smtClean="0"/>
              <a:t>Dyskusja z podziałem ról,</a:t>
            </a:r>
          </a:p>
          <a:p>
            <a:r>
              <a:rPr lang="pl-PL" sz="2400" dirty="0" smtClean="0"/>
              <a:t>Dyskusja wielokrotna,</a:t>
            </a:r>
          </a:p>
          <a:p>
            <a:r>
              <a:rPr lang="pl-PL" sz="2400" dirty="0" smtClean="0"/>
              <a:t>Dyskusja okrągłego stołu,</a:t>
            </a:r>
          </a:p>
          <a:p>
            <a:r>
              <a:rPr lang="pl-PL" sz="2400" dirty="0" smtClean="0"/>
              <a:t>Cicha dyskusja (</a:t>
            </a:r>
            <a:r>
              <a:rPr lang="pl-PL" sz="2400" dirty="0" err="1" smtClean="0"/>
              <a:t>metaplan</a:t>
            </a:r>
            <a:r>
              <a:rPr lang="pl-PL" sz="2400" dirty="0" smtClean="0"/>
              <a:t>),</a:t>
            </a:r>
          </a:p>
          <a:p>
            <a:r>
              <a:rPr lang="pl-PL" sz="2400" dirty="0" smtClean="0"/>
              <a:t>Dyskusja korespondencyjna.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xmlns="" val="10159328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686800" cy="672075"/>
          </a:xfrm>
        </p:spPr>
        <p:txBody>
          <a:bodyPr/>
          <a:lstStyle/>
          <a:p>
            <a:pPr lvl="0"/>
            <a:r>
              <a:rPr lang="pl-PL" dirty="0" smtClean="0">
                <a:latin typeface="+mn-lt"/>
                <a:cs typeface="Arial" pitchFamily="34" charset="0"/>
              </a:rPr>
              <a:t>Metody pracy nauczycieli różnych przedmiotów:</a:t>
            </a:r>
            <a:endParaRPr lang="pl-PL" dirty="0">
              <a:latin typeface="+mn-lt"/>
              <a:cs typeface="Arial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3648405"/>
          </a:xfrm>
        </p:spPr>
        <p:txBody>
          <a:bodyPr/>
          <a:lstStyle/>
          <a:p>
            <a:pPr>
              <a:tabLst>
                <a:tab pos="360363" algn="l"/>
              </a:tabLst>
            </a:pPr>
            <a:r>
              <a:rPr lang="pl-PL" dirty="0" smtClean="0"/>
              <a:t>	metoda projektu, </a:t>
            </a:r>
          </a:p>
          <a:p>
            <a:pPr>
              <a:tabLst>
                <a:tab pos="360363" algn="l"/>
              </a:tabLst>
            </a:pPr>
            <a:r>
              <a:rPr lang="pl-PL" dirty="0" err="1" smtClean="0"/>
              <a:t>mentoring</a:t>
            </a:r>
            <a:r>
              <a:rPr lang="pl-PL" dirty="0" smtClean="0"/>
              <a:t>, </a:t>
            </a:r>
          </a:p>
          <a:p>
            <a:pPr>
              <a:tabLst>
                <a:tab pos="360363" algn="l"/>
              </a:tabLst>
            </a:pPr>
            <a:r>
              <a:rPr lang="pl-PL" dirty="0" smtClean="0"/>
              <a:t>koszyk zadań, </a:t>
            </a:r>
          </a:p>
          <a:p>
            <a:pPr>
              <a:tabLst>
                <a:tab pos="360363" algn="l"/>
              </a:tabLst>
            </a:pPr>
            <a:r>
              <a:rPr lang="pl-PL" dirty="0" err="1" smtClean="0"/>
              <a:t>World</a:t>
            </a:r>
            <a:r>
              <a:rPr lang="pl-PL" dirty="0" smtClean="0"/>
              <a:t> </a:t>
            </a:r>
            <a:r>
              <a:rPr lang="pl-PL" dirty="0" err="1" smtClean="0"/>
              <a:t>Café</a:t>
            </a:r>
            <a:r>
              <a:rPr lang="pl-PL" dirty="0" smtClean="0"/>
              <a:t>, </a:t>
            </a:r>
          </a:p>
          <a:p>
            <a:pPr>
              <a:tabLst>
                <a:tab pos="360363" algn="l"/>
              </a:tabLst>
            </a:pPr>
            <a:r>
              <a:rPr lang="pl-PL" dirty="0" err="1" smtClean="0"/>
              <a:t>open</a:t>
            </a:r>
            <a:r>
              <a:rPr lang="pl-PL" dirty="0" smtClean="0"/>
              <a:t> </a:t>
            </a:r>
            <a:r>
              <a:rPr lang="pl-PL" dirty="0" err="1" smtClean="0"/>
              <a:t>space</a:t>
            </a:r>
            <a:r>
              <a:rPr lang="pl-PL" dirty="0" smtClean="0"/>
              <a:t>, </a:t>
            </a:r>
          </a:p>
          <a:p>
            <a:pPr>
              <a:tabLst>
                <a:tab pos="360363" algn="l"/>
              </a:tabLst>
            </a:pPr>
            <a:r>
              <a:rPr lang="pl-PL" dirty="0" smtClean="0"/>
              <a:t>action learning.</a:t>
            </a:r>
          </a:p>
          <a:p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xmlns="" val="11606884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11560" y="524107"/>
            <a:ext cx="8075240" cy="1190381"/>
          </a:xfrm>
        </p:spPr>
        <p:txBody>
          <a:bodyPr/>
          <a:lstStyle/>
          <a:p>
            <a:r>
              <a:rPr lang="pl-PL" dirty="0" smtClean="0"/>
              <a:t>Źródła informacji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11560" y="1628800"/>
            <a:ext cx="8075240" cy="3312369"/>
          </a:xfrm>
        </p:spPr>
        <p:txBody>
          <a:bodyPr/>
          <a:lstStyle/>
          <a:p>
            <a:r>
              <a:rPr lang="pl-PL" dirty="0" smtClean="0"/>
              <a:t>klasyczne</a:t>
            </a:r>
          </a:p>
          <a:p>
            <a:r>
              <a:rPr lang="pl-PL" dirty="0" smtClean="0"/>
              <a:t>alternatywne</a:t>
            </a:r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1028805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1387</TotalTime>
  <Words>724</Words>
  <Application>Microsoft Office PowerPoint</Application>
  <PresentationFormat>Pokaz na ekranie (4:3)</PresentationFormat>
  <Paragraphs>123</Paragraphs>
  <Slides>19</Slides>
  <Notes>1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19</vt:i4>
      </vt:variant>
    </vt:vector>
  </HeadingPairs>
  <TitlesOfParts>
    <vt:vector size="20" baseType="lpstr">
      <vt:lpstr>Motyw pakietu Office</vt:lpstr>
      <vt:lpstr>        Moduł V  Kształtowanie umiejętności pracy zespołowej u uczniów  na II etapie edukacyjnym </vt:lpstr>
      <vt:lpstr>Cele (Uczestnik szkolenia): </vt:lpstr>
      <vt:lpstr>Struktura spotkania Moduł V</vt:lpstr>
      <vt:lpstr>Model pięciu dysfunkcji pracy zespołu                                                        P.Lencioni</vt:lpstr>
      <vt:lpstr>Rozwijanie umiejętności pracy zespołowej uczniów</vt:lpstr>
      <vt:lpstr>Rozwijanie umiejętności pracy zespołowej uczniów</vt:lpstr>
      <vt:lpstr>Wybrane rodzaje dyskusji:</vt:lpstr>
      <vt:lpstr>Metody pracy nauczycieli różnych przedmiotów:</vt:lpstr>
      <vt:lpstr>Źródła informacji </vt:lpstr>
      <vt:lpstr>Klasyczne  źródła informacji:</vt:lpstr>
      <vt:lpstr>Alternatywne źródła informacji</vt:lpstr>
      <vt:lpstr>Slajd 12</vt:lpstr>
      <vt:lpstr>DIAGNOZA ZA POMOCĄ ANALIZY SWOT</vt:lpstr>
      <vt:lpstr>OBRAZ SZKOŁY - praca zespołowa techniką analiza SWOT </vt:lpstr>
      <vt:lpstr>  WYZWANIA  I TRENDY wynikające  z dokumentów strategicznych</vt:lpstr>
      <vt:lpstr>Jakie korzyści dla ucznia płyną  z umiejętności i gotowości do pracy zespołowej? </vt:lpstr>
      <vt:lpstr>Korzyści pracy zespołowej</vt:lpstr>
      <vt:lpstr>Zadania osób  zaangażowanych w proces wspomagania – „skrzynka zadań”</vt:lpstr>
      <vt:lpstr>Refleksja końcowa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Romek</dc:creator>
  <cp:lastModifiedBy>MGasik</cp:lastModifiedBy>
  <cp:revision>72</cp:revision>
  <dcterms:created xsi:type="dcterms:W3CDTF">2018-05-05T08:26:16Z</dcterms:created>
  <dcterms:modified xsi:type="dcterms:W3CDTF">2019-03-14T13:46:19Z</dcterms:modified>
</cp:coreProperties>
</file>